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Architects Daughter"/>
      <p:regular r:id="rId70"/>
    </p:embeddedFont>
    <p:embeddedFont>
      <p:font typeface="Roboto"/>
      <p:regular r:id="rId71"/>
      <p:bold r:id="rId72"/>
      <p:italic r:id="rId73"/>
      <p:boldItalic r:id="rId74"/>
    </p:embeddedFont>
    <p:embeddedFont>
      <p:font typeface="Constantia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5DEBA9-FED5-4DC4-ADB5-FEB47FF3862C}">
  <a:tblStyle styleId="{D95DEBA9-FED5-4DC4-ADB5-FEB47FF386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6.xml"/><Relationship Id="rId75" Type="http://schemas.openxmlformats.org/officeDocument/2006/relationships/font" Target="fonts/Constantia-regular.fntdata"/><Relationship Id="rId30" Type="http://schemas.openxmlformats.org/officeDocument/2006/relationships/slide" Target="slides/slide25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8.xml"/><Relationship Id="rId77" Type="http://schemas.openxmlformats.org/officeDocument/2006/relationships/font" Target="fonts/Constantia-italic.fntdata"/><Relationship Id="rId32" Type="http://schemas.openxmlformats.org/officeDocument/2006/relationships/slide" Target="slides/slide27.xml"/><Relationship Id="rId76" Type="http://schemas.openxmlformats.org/officeDocument/2006/relationships/font" Target="fonts/Constantia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Constantia-boldItalic.fntdata"/><Relationship Id="rId71" Type="http://schemas.openxmlformats.org/officeDocument/2006/relationships/font" Target="fonts/Roboto-regular.fntdata"/><Relationship Id="rId70" Type="http://schemas.openxmlformats.org/officeDocument/2006/relationships/font" Target="fonts/ArchitectsDaughter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f911073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f911073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f911073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f911073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f911073c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f911073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f911073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f911073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f911073c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f911073c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fbb5c8b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fbb5c8b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fb2d40e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fb2d40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f911073c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f911073c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7d51179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7d51179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d7d51179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d7d51179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f911073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f911073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d7d51179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d7d5117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7d51179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7d51179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d7d51179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d7d51179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d7d5117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d7d5117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7d5117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7d5117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d7d51179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d7d51179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d7d51179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d7d51179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d7d51179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d7d51179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d7d51179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d7d51179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d7d51179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d7d51179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f91107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f91107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d7d51179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d7d51179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369145c5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369145c5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6d7d511796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6d7d511796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d7d511796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d7d511796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d7d511796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d7d511796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d7d511796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d7d511796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6d7d511796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6d7d511796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6d7d511796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6d7d511796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6d7d511796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6d7d511796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d7d511796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d7d511796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f911073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f911073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d7d511796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d7d511796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6d7d511796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6d7d511796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6d7d511796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6d7d511796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d7d511796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6d7d511796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f911073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f911073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369145c5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369145c5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9406d7c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39406d7c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369145c5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369145c5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34069912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34069912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9406d7ca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39406d7ca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f911073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f911073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34069912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34069912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34069912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34069912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34069912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34069912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834069912e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834069912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834069912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834069912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834069912e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834069912e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834069912e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834069912e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3fc383d5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3fc383d5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834069912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834069912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834069912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834069912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f911073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f911073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39406d7ca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39406d7ca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3369145c5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3369145c5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31fb2d40e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31fb2d40e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3369145c54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3369145c54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fc383d52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3fc383d52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f911073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f911073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f911073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f911073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f911073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1f911073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17200" y="97900"/>
            <a:ext cx="1336575" cy="269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6321550" y="2085450"/>
            <a:ext cx="28692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Improving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Seq2Seq Model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"/>
            <a:ext cx="60929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"/>
          <p:cNvSpPr txBox="1"/>
          <p:nvPr/>
        </p:nvSpPr>
        <p:spPr>
          <a:xfrm>
            <a:off x="104864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is the output </a:t>
            </a: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Bidirectional</a:t>
            </a: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LSTM?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"/>
          <p:cNvSpPr/>
          <p:nvPr/>
        </p:nvSpPr>
        <p:spPr>
          <a:xfrm>
            <a:off x="2200675" y="2816598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3229184" y="2816598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4257692" y="2816598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5286201" y="2816598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23"/>
          <p:cNvCxnSpPr>
            <a:endCxn id="290" idx="1"/>
          </p:cNvCxnSpPr>
          <p:nvPr/>
        </p:nvCxnSpPr>
        <p:spPr>
          <a:xfrm flipH="1" rot="10800000">
            <a:off x="2826284" y="3030048"/>
            <a:ext cx="4029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4" name="Google Shape;294;p23"/>
          <p:cNvCxnSpPr>
            <a:endCxn id="291" idx="1"/>
          </p:cNvCxnSpPr>
          <p:nvPr/>
        </p:nvCxnSpPr>
        <p:spPr>
          <a:xfrm flipH="1" rot="10800000">
            <a:off x="3849392" y="3030048"/>
            <a:ext cx="4083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5" name="Google Shape;295;p23"/>
          <p:cNvCxnSpPr>
            <a:endCxn id="292" idx="1"/>
          </p:cNvCxnSpPr>
          <p:nvPr/>
        </p:nvCxnSpPr>
        <p:spPr>
          <a:xfrm flipH="1" rot="10800000">
            <a:off x="4872501" y="3030048"/>
            <a:ext cx="4137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6" name="Google Shape;296;p23"/>
          <p:cNvCxnSpPr/>
          <p:nvPr/>
        </p:nvCxnSpPr>
        <p:spPr>
          <a:xfrm flipH="1" rot="10800000">
            <a:off x="2503363" y="3251563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3"/>
          <p:cNvSpPr txBox="1"/>
          <p:nvPr/>
        </p:nvSpPr>
        <p:spPr>
          <a:xfrm>
            <a:off x="2310646" y="3507422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8" name="Google Shape;298;p23"/>
          <p:cNvCxnSpPr/>
          <p:nvPr/>
        </p:nvCxnSpPr>
        <p:spPr>
          <a:xfrm flipH="1" rot="10800000">
            <a:off x="3450321" y="3251563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3"/>
          <p:cNvCxnSpPr/>
          <p:nvPr/>
        </p:nvCxnSpPr>
        <p:spPr>
          <a:xfrm flipH="1" rot="10800000">
            <a:off x="4549679" y="3251563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3"/>
          <p:cNvCxnSpPr/>
          <p:nvPr/>
        </p:nvCxnSpPr>
        <p:spPr>
          <a:xfrm flipH="1" rot="10800000">
            <a:off x="5572837" y="3251563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23"/>
          <p:cNvSpPr/>
          <p:nvPr/>
        </p:nvSpPr>
        <p:spPr>
          <a:xfrm>
            <a:off x="6314726" y="2822097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2" name="Google Shape;302;p23"/>
          <p:cNvCxnSpPr>
            <a:endCxn id="301" idx="1"/>
          </p:cNvCxnSpPr>
          <p:nvPr/>
        </p:nvCxnSpPr>
        <p:spPr>
          <a:xfrm flipH="1" rot="10800000">
            <a:off x="5895626" y="3035547"/>
            <a:ext cx="419100" cy="1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3" name="Google Shape;303;p23"/>
          <p:cNvCxnSpPr/>
          <p:nvPr/>
        </p:nvCxnSpPr>
        <p:spPr>
          <a:xfrm flipH="1" rot="10800000">
            <a:off x="6596012" y="3260600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3"/>
          <p:cNvSpPr txBox="1"/>
          <p:nvPr/>
        </p:nvSpPr>
        <p:spPr>
          <a:xfrm>
            <a:off x="3085425" y="35074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4228425" y="35074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swim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5219025" y="35074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very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6285825" y="35074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well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2200675" y="2054598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3229184" y="2054598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4257692" y="2054598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3"/>
          <p:cNvSpPr/>
          <p:nvPr/>
        </p:nvSpPr>
        <p:spPr>
          <a:xfrm>
            <a:off x="5286201" y="2054598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2" name="Google Shape;312;p23"/>
          <p:cNvCxnSpPr>
            <a:endCxn id="309" idx="1"/>
          </p:cNvCxnSpPr>
          <p:nvPr/>
        </p:nvCxnSpPr>
        <p:spPr>
          <a:xfrm flipH="1" rot="10800000">
            <a:off x="2826284" y="2268048"/>
            <a:ext cx="4029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13" name="Google Shape;313;p23"/>
          <p:cNvCxnSpPr>
            <a:endCxn id="310" idx="1"/>
          </p:cNvCxnSpPr>
          <p:nvPr/>
        </p:nvCxnSpPr>
        <p:spPr>
          <a:xfrm flipH="1" rot="10800000">
            <a:off x="3849392" y="2268048"/>
            <a:ext cx="4083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14" name="Google Shape;314;p23"/>
          <p:cNvCxnSpPr>
            <a:endCxn id="311" idx="1"/>
          </p:cNvCxnSpPr>
          <p:nvPr/>
        </p:nvCxnSpPr>
        <p:spPr>
          <a:xfrm flipH="1" rot="10800000">
            <a:off x="4872501" y="2268048"/>
            <a:ext cx="4137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15" name="Google Shape;315;p23"/>
          <p:cNvSpPr/>
          <p:nvPr/>
        </p:nvSpPr>
        <p:spPr>
          <a:xfrm>
            <a:off x="6314726" y="2060097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" name="Google Shape;316;p23"/>
          <p:cNvCxnSpPr>
            <a:endCxn id="315" idx="1"/>
          </p:cNvCxnSpPr>
          <p:nvPr/>
        </p:nvCxnSpPr>
        <p:spPr>
          <a:xfrm flipH="1" rot="10800000">
            <a:off x="5895626" y="2273547"/>
            <a:ext cx="419100" cy="1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17" name="Google Shape;317;p23"/>
          <p:cNvSpPr/>
          <p:nvPr/>
        </p:nvSpPr>
        <p:spPr>
          <a:xfrm>
            <a:off x="2405875" y="1396700"/>
            <a:ext cx="193800" cy="194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23"/>
          <p:cNvCxnSpPr>
            <a:stCxn id="308" idx="0"/>
            <a:endCxn id="317" idx="4"/>
          </p:cNvCxnSpPr>
          <p:nvPr/>
        </p:nvCxnSpPr>
        <p:spPr>
          <a:xfrm rot="10800000">
            <a:off x="2502775" y="1591398"/>
            <a:ext cx="0" cy="46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23"/>
          <p:cNvSpPr/>
          <p:nvPr/>
        </p:nvSpPr>
        <p:spPr>
          <a:xfrm>
            <a:off x="1961431" y="1599925"/>
            <a:ext cx="534325" cy="1210725"/>
          </a:xfrm>
          <a:custGeom>
            <a:rect b="b" l="l" r="r" t="t"/>
            <a:pathLst>
              <a:path extrusionOk="0" h="48429" w="21373">
                <a:moveTo>
                  <a:pt x="15001" y="48429"/>
                </a:moveTo>
                <a:cubicBezTo>
                  <a:pt x="12523" y="44889"/>
                  <a:pt x="-929" y="35260"/>
                  <a:pt x="133" y="27188"/>
                </a:cubicBezTo>
                <a:cubicBezTo>
                  <a:pt x="1195" y="19117"/>
                  <a:pt x="17833" y="4531"/>
                  <a:pt x="2137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Google Shape;320;p23"/>
          <p:cNvSpPr/>
          <p:nvPr/>
        </p:nvSpPr>
        <p:spPr>
          <a:xfrm>
            <a:off x="3396475" y="1396700"/>
            <a:ext cx="193800" cy="194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23"/>
          <p:cNvCxnSpPr>
            <a:endCxn id="320" idx="4"/>
          </p:cNvCxnSpPr>
          <p:nvPr/>
        </p:nvCxnSpPr>
        <p:spPr>
          <a:xfrm rot="10800000">
            <a:off x="3493375" y="1591400"/>
            <a:ext cx="0" cy="46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23"/>
          <p:cNvSpPr/>
          <p:nvPr/>
        </p:nvSpPr>
        <p:spPr>
          <a:xfrm>
            <a:off x="2952031" y="1599925"/>
            <a:ext cx="534325" cy="1210725"/>
          </a:xfrm>
          <a:custGeom>
            <a:rect b="b" l="l" r="r" t="t"/>
            <a:pathLst>
              <a:path extrusionOk="0" h="48429" w="21373">
                <a:moveTo>
                  <a:pt x="15001" y="48429"/>
                </a:moveTo>
                <a:cubicBezTo>
                  <a:pt x="12523" y="44889"/>
                  <a:pt x="-929" y="35260"/>
                  <a:pt x="133" y="27188"/>
                </a:cubicBezTo>
                <a:cubicBezTo>
                  <a:pt x="1195" y="19117"/>
                  <a:pt x="17833" y="4531"/>
                  <a:pt x="2137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3" name="Google Shape;323;p23"/>
          <p:cNvSpPr/>
          <p:nvPr/>
        </p:nvSpPr>
        <p:spPr>
          <a:xfrm>
            <a:off x="4463275" y="1396700"/>
            <a:ext cx="193800" cy="194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23"/>
          <p:cNvCxnSpPr>
            <a:endCxn id="323" idx="4"/>
          </p:cNvCxnSpPr>
          <p:nvPr/>
        </p:nvCxnSpPr>
        <p:spPr>
          <a:xfrm rot="10800000">
            <a:off x="4560175" y="1591400"/>
            <a:ext cx="0" cy="46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23"/>
          <p:cNvSpPr/>
          <p:nvPr/>
        </p:nvSpPr>
        <p:spPr>
          <a:xfrm>
            <a:off x="4018831" y="1599925"/>
            <a:ext cx="534325" cy="1210725"/>
          </a:xfrm>
          <a:custGeom>
            <a:rect b="b" l="l" r="r" t="t"/>
            <a:pathLst>
              <a:path extrusionOk="0" h="48429" w="21373">
                <a:moveTo>
                  <a:pt x="15001" y="48429"/>
                </a:moveTo>
                <a:cubicBezTo>
                  <a:pt x="12523" y="44889"/>
                  <a:pt x="-929" y="35260"/>
                  <a:pt x="133" y="27188"/>
                </a:cubicBezTo>
                <a:cubicBezTo>
                  <a:pt x="1195" y="19117"/>
                  <a:pt x="17833" y="4531"/>
                  <a:pt x="2137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Google Shape;326;p23"/>
          <p:cNvSpPr/>
          <p:nvPr/>
        </p:nvSpPr>
        <p:spPr>
          <a:xfrm>
            <a:off x="5453875" y="1396700"/>
            <a:ext cx="193800" cy="194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23"/>
          <p:cNvCxnSpPr>
            <a:endCxn id="326" idx="4"/>
          </p:cNvCxnSpPr>
          <p:nvPr/>
        </p:nvCxnSpPr>
        <p:spPr>
          <a:xfrm rot="10800000">
            <a:off x="5550775" y="1591400"/>
            <a:ext cx="0" cy="46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23"/>
          <p:cNvSpPr/>
          <p:nvPr/>
        </p:nvSpPr>
        <p:spPr>
          <a:xfrm>
            <a:off x="5009431" y="1599925"/>
            <a:ext cx="534325" cy="1210725"/>
          </a:xfrm>
          <a:custGeom>
            <a:rect b="b" l="l" r="r" t="t"/>
            <a:pathLst>
              <a:path extrusionOk="0" h="48429" w="21373">
                <a:moveTo>
                  <a:pt x="15001" y="48429"/>
                </a:moveTo>
                <a:cubicBezTo>
                  <a:pt x="12523" y="44889"/>
                  <a:pt x="-929" y="35260"/>
                  <a:pt x="133" y="27188"/>
                </a:cubicBezTo>
                <a:cubicBezTo>
                  <a:pt x="1195" y="19117"/>
                  <a:pt x="17833" y="4531"/>
                  <a:pt x="2137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Google Shape;329;p23"/>
          <p:cNvSpPr/>
          <p:nvPr/>
        </p:nvSpPr>
        <p:spPr>
          <a:xfrm>
            <a:off x="6520675" y="1396700"/>
            <a:ext cx="193800" cy="1947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23"/>
          <p:cNvCxnSpPr>
            <a:endCxn id="329" idx="4"/>
          </p:cNvCxnSpPr>
          <p:nvPr/>
        </p:nvCxnSpPr>
        <p:spPr>
          <a:xfrm rot="10800000">
            <a:off x="6617575" y="1591400"/>
            <a:ext cx="0" cy="463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23"/>
          <p:cNvSpPr/>
          <p:nvPr/>
        </p:nvSpPr>
        <p:spPr>
          <a:xfrm>
            <a:off x="6076231" y="1599925"/>
            <a:ext cx="534325" cy="1210725"/>
          </a:xfrm>
          <a:custGeom>
            <a:rect b="b" l="l" r="r" t="t"/>
            <a:pathLst>
              <a:path extrusionOk="0" h="48429" w="21373">
                <a:moveTo>
                  <a:pt x="15001" y="48429"/>
                </a:moveTo>
                <a:cubicBezTo>
                  <a:pt x="12523" y="44889"/>
                  <a:pt x="-929" y="35260"/>
                  <a:pt x="133" y="27188"/>
                </a:cubicBezTo>
                <a:cubicBezTo>
                  <a:pt x="1195" y="19117"/>
                  <a:pt x="17833" y="4531"/>
                  <a:pt x="2137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Google Shape;332;p23"/>
          <p:cNvSpPr txBox="1"/>
          <p:nvPr/>
        </p:nvSpPr>
        <p:spPr>
          <a:xfrm>
            <a:off x="2310646" y="2516822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3"/>
          <p:cNvSpPr txBox="1"/>
          <p:nvPr/>
        </p:nvSpPr>
        <p:spPr>
          <a:xfrm>
            <a:off x="3085425" y="25168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23"/>
          <p:cNvSpPr txBox="1"/>
          <p:nvPr/>
        </p:nvSpPr>
        <p:spPr>
          <a:xfrm>
            <a:off x="4228425" y="25168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swim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3"/>
          <p:cNvSpPr txBox="1"/>
          <p:nvPr/>
        </p:nvSpPr>
        <p:spPr>
          <a:xfrm>
            <a:off x="5219025" y="25168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very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3"/>
          <p:cNvSpPr txBox="1"/>
          <p:nvPr/>
        </p:nvSpPr>
        <p:spPr>
          <a:xfrm>
            <a:off x="6285825" y="25168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well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23"/>
          <p:cNvSpPr txBox="1"/>
          <p:nvPr/>
        </p:nvSpPr>
        <p:spPr>
          <a:xfrm>
            <a:off x="2238675" y="4196925"/>
            <a:ext cx="4667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of both LSTM gets merged . . .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"/>
          <p:cNvSpPr txBox="1"/>
          <p:nvPr/>
        </p:nvSpPr>
        <p:spPr>
          <a:xfrm>
            <a:off x="1093800" y="2063500"/>
            <a:ext cx="6956400" cy="6660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model.add(Bidirectional(LSTM(256, return_sequences=True, </a:t>
            </a:r>
            <a:r>
              <a:rPr b="1" lang="en" sz="1200">
                <a:latin typeface="Constantia"/>
                <a:ea typeface="Constantia"/>
                <a:cs typeface="Constantia"/>
                <a:sym typeface="Constantia"/>
              </a:rPr>
              <a:t>merge_mode=’concat’))</a:t>
            </a:r>
            <a:endParaRPr b="1" sz="12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1986475" y="1318925"/>
            <a:ext cx="5043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Implementing in Keras - Bidirectional LSTM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1986475" y="3147725"/>
            <a:ext cx="5043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merge_mode can be ‘</a:t>
            </a: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concat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’, ‘</a:t>
            </a: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sum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’ or ‘</a:t>
            </a:r>
            <a:r>
              <a:rPr b="1"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mul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"/>
          <p:cNvSpPr txBox="1"/>
          <p:nvPr/>
        </p:nvSpPr>
        <p:spPr>
          <a:xfrm>
            <a:off x="1048644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We can try </a:t>
            </a:r>
            <a:r>
              <a:rPr b="1"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Deep</a:t>
            </a: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Bidirectional</a:t>
            </a: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LSTM as well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"/>
          <p:cNvSpPr txBox="1"/>
          <p:nvPr/>
        </p:nvSpPr>
        <p:spPr>
          <a:xfrm>
            <a:off x="944094" y="42205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But long sentences can still be problematic :(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8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Encoder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2" name="Google Shape;362;p27"/>
          <p:cNvCxnSpPr>
            <a:stCxn id="360" idx="3"/>
            <a:endCxn id="361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27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Padded Input Sequences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" name="Google Shape;364;p27"/>
          <p:cNvCxnSpPr>
            <a:stCxn id="363" idx="3"/>
            <a:endCxn id="360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27"/>
          <p:cNvSpPr/>
          <p:nvPr/>
        </p:nvSpPr>
        <p:spPr>
          <a:xfrm>
            <a:off x="6479000" y="37423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" name="Google Shape;366;p27"/>
          <p:cNvCxnSpPr>
            <a:stCxn id="365" idx="0"/>
            <a:endCxn id="361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27"/>
          <p:cNvSpPr/>
          <p:nvPr/>
        </p:nvSpPr>
        <p:spPr>
          <a:xfrm>
            <a:off x="6479000" y="5419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 Words (Shifted by one time step)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8" name="Google Shape;368;p27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7"/>
          <p:cNvSpPr txBox="1"/>
          <p:nvPr/>
        </p:nvSpPr>
        <p:spPr>
          <a:xfrm>
            <a:off x="4949450" y="25276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27"/>
          <p:cNvSpPr txBox="1"/>
          <p:nvPr/>
        </p:nvSpPr>
        <p:spPr>
          <a:xfrm>
            <a:off x="3561250" y="715175"/>
            <a:ext cx="27588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Info about the whole sequence gets stored in the memory of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last step … 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4222500" y="2979475"/>
            <a:ext cx="1203308" cy="1176922"/>
          </a:xfrm>
          <a:custGeom>
            <a:rect b="b" l="l" r="r" t="t"/>
            <a:pathLst>
              <a:path extrusionOk="0" h="45162" w="52690">
                <a:moveTo>
                  <a:pt x="0" y="45162"/>
                </a:moveTo>
                <a:cubicBezTo>
                  <a:pt x="6551" y="41956"/>
                  <a:pt x="30526" y="33453"/>
                  <a:pt x="39308" y="25926"/>
                </a:cubicBezTo>
                <a:cubicBezTo>
                  <a:pt x="48090" y="18399"/>
                  <a:pt x="50460" y="4321"/>
                  <a:pt x="526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72" name="Google Shape;372;p27"/>
          <p:cNvSpPr txBox="1"/>
          <p:nvPr/>
        </p:nvSpPr>
        <p:spPr>
          <a:xfrm>
            <a:off x="2522150" y="4113275"/>
            <a:ext cx="37980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 . .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last LSTM state may not have adequate information from all the inputs especially earlier time steps</a:t>
            </a:r>
            <a:endParaRPr b="1">
              <a:solidFill>
                <a:srgbClr val="434343"/>
              </a:solidFill>
            </a:endParaRPr>
          </a:p>
        </p:txBody>
      </p:sp>
      <p:cxnSp>
        <p:nvCxnSpPr>
          <p:cNvPr id="373" name="Google Shape;373;p27"/>
          <p:cNvCxnSpPr>
            <a:stCxn id="370" idx="2"/>
            <a:endCxn id="369" idx="0"/>
          </p:cNvCxnSpPr>
          <p:nvPr/>
        </p:nvCxnSpPr>
        <p:spPr>
          <a:xfrm>
            <a:off x="4940650" y="1582475"/>
            <a:ext cx="486600" cy="9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/>
        </p:nvSpPr>
        <p:spPr>
          <a:xfrm>
            <a:off x="4392525" y="1556275"/>
            <a:ext cx="36558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What if we provide information from hidden states at all time steps ...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900" y="1743745"/>
            <a:ext cx="2149824" cy="165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29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7" name="Google Shape;387;p29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8" name="Google Shape;388;p29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389" name="Google Shape;389;p29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29"/>
          <p:cNvSpPr txBox="1"/>
          <p:nvPr/>
        </p:nvSpPr>
        <p:spPr>
          <a:xfrm>
            <a:off x="997346" y="3948597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1" name="Google Shape;391;p29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9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29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4" name="Google Shape;394;p29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395" name="Google Shape;395;p29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29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9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99" name="Google Shape;399;p29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9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n-1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9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5587425" y="3366025"/>
            <a:ext cx="34227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Hidden state (i</a:t>
            </a: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nformation) from each time step in Encoder is shared with Decoder ...</a:t>
            </a:r>
            <a:endParaRPr b="1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/>
          <p:nvPr/>
        </p:nvSpPr>
        <p:spPr>
          <a:xfrm>
            <a:off x="1180775" y="1369700"/>
            <a:ext cx="4732600" cy="1615325"/>
          </a:xfrm>
          <a:custGeom>
            <a:rect b="b" l="l" r="r" t="t"/>
            <a:pathLst>
              <a:path extrusionOk="0" h="64613" w="189304">
                <a:moveTo>
                  <a:pt x="0" y="64613"/>
                </a:moveTo>
                <a:cubicBezTo>
                  <a:pt x="5479" y="55923"/>
                  <a:pt x="1322" y="23239"/>
                  <a:pt x="32873" y="12470"/>
                </a:cubicBezTo>
                <a:cubicBezTo>
                  <a:pt x="64424" y="1701"/>
                  <a:pt x="163232" y="2078"/>
                  <a:pt x="18930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05" name="Google Shape;405;p29"/>
          <p:cNvSpPr txBox="1"/>
          <p:nvPr/>
        </p:nvSpPr>
        <p:spPr>
          <a:xfrm rot="-851836">
            <a:off x="1634179" y="1220082"/>
            <a:ext cx="1242757" cy="25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Hidden state from time step 0 → h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29"/>
          <p:cNvSpPr/>
          <p:nvPr/>
        </p:nvSpPr>
        <p:spPr>
          <a:xfrm>
            <a:off x="2211813" y="1492500"/>
            <a:ext cx="3701550" cy="1492525"/>
          </a:xfrm>
          <a:custGeom>
            <a:rect b="b" l="l" r="r" t="t"/>
            <a:pathLst>
              <a:path extrusionOk="0" h="59701" w="148062">
                <a:moveTo>
                  <a:pt x="2589" y="59701"/>
                </a:moveTo>
                <a:cubicBezTo>
                  <a:pt x="4541" y="53718"/>
                  <a:pt x="-9942" y="33755"/>
                  <a:pt x="14303" y="23805"/>
                </a:cubicBezTo>
                <a:cubicBezTo>
                  <a:pt x="38549" y="13855"/>
                  <a:pt x="125769" y="3968"/>
                  <a:pt x="14806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7" name="Google Shape;407;p29"/>
          <p:cNvSpPr txBox="1"/>
          <p:nvPr/>
        </p:nvSpPr>
        <p:spPr>
          <a:xfrm rot="-851836">
            <a:off x="2015179" y="1753482"/>
            <a:ext cx="1242757" cy="25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3326587" y="1549200"/>
            <a:ext cx="2586800" cy="1435825"/>
          </a:xfrm>
          <a:custGeom>
            <a:rect b="b" l="l" r="r" t="t"/>
            <a:pathLst>
              <a:path extrusionOk="0" h="57433" w="103472">
                <a:moveTo>
                  <a:pt x="3341" y="57433"/>
                </a:moveTo>
                <a:cubicBezTo>
                  <a:pt x="4286" y="53781"/>
                  <a:pt x="-7679" y="45090"/>
                  <a:pt x="9009" y="35518"/>
                </a:cubicBezTo>
                <a:cubicBezTo>
                  <a:pt x="25698" y="25946"/>
                  <a:pt x="87728" y="5920"/>
                  <a:pt x="10347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09" name="Google Shape;409;p29"/>
          <p:cNvSpPr txBox="1"/>
          <p:nvPr/>
        </p:nvSpPr>
        <p:spPr>
          <a:xfrm rot="-851836">
            <a:off x="3234379" y="1982082"/>
            <a:ext cx="1242757" cy="25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n-1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0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7" name="Google Shape;417;p30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8" name="Google Shape;418;p30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19" name="Google Shape;419;p30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30"/>
          <p:cNvSpPr txBox="1"/>
          <p:nvPr/>
        </p:nvSpPr>
        <p:spPr>
          <a:xfrm>
            <a:off x="997346" y="3948597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1" name="Google Shape;421;p30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30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0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4" name="Google Shape;424;p30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25" name="Google Shape;425;p30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30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30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9" name="Google Shape;429;p30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30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30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n-1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0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30"/>
          <p:cNvSpPr/>
          <p:nvPr/>
        </p:nvSpPr>
        <p:spPr>
          <a:xfrm>
            <a:off x="1180775" y="1369700"/>
            <a:ext cx="4732600" cy="1615325"/>
          </a:xfrm>
          <a:custGeom>
            <a:rect b="b" l="l" r="r" t="t"/>
            <a:pathLst>
              <a:path extrusionOk="0" h="64613" w="189304">
                <a:moveTo>
                  <a:pt x="0" y="64613"/>
                </a:moveTo>
                <a:cubicBezTo>
                  <a:pt x="5479" y="55923"/>
                  <a:pt x="1322" y="23239"/>
                  <a:pt x="32873" y="12470"/>
                </a:cubicBezTo>
                <a:cubicBezTo>
                  <a:pt x="64424" y="1701"/>
                  <a:pt x="163232" y="2078"/>
                  <a:pt x="18930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34" name="Google Shape;434;p30"/>
          <p:cNvSpPr txBox="1"/>
          <p:nvPr/>
        </p:nvSpPr>
        <p:spPr>
          <a:xfrm rot="-851836">
            <a:off x="1658029" y="1286207"/>
            <a:ext cx="1242757" cy="25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0"/>
          <p:cNvSpPr/>
          <p:nvPr/>
        </p:nvSpPr>
        <p:spPr>
          <a:xfrm>
            <a:off x="2211813" y="1492500"/>
            <a:ext cx="3701550" cy="1492525"/>
          </a:xfrm>
          <a:custGeom>
            <a:rect b="b" l="l" r="r" t="t"/>
            <a:pathLst>
              <a:path extrusionOk="0" h="59701" w="148062">
                <a:moveTo>
                  <a:pt x="2589" y="59701"/>
                </a:moveTo>
                <a:cubicBezTo>
                  <a:pt x="4541" y="53718"/>
                  <a:pt x="-9942" y="33755"/>
                  <a:pt x="14303" y="23805"/>
                </a:cubicBezTo>
                <a:cubicBezTo>
                  <a:pt x="38549" y="13855"/>
                  <a:pt x="125769" y="3968"/>
                  <a:pt x="14806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6" name="Google Shape;436;p30"/>
          <p:cNvSpPr txBox="1"/>
          <p:nvPr/>
        </p:nvSpPr>
        <p:spPr>
          <a:xfrm rot="-851836">
            <a:off x="2015179" y="1753482"/>
            <a:ext cx="1242757" cy="25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0"/>
          <p:cNvSpPr/>
          <p:nvPr/>
        </p:nvSpPr>
        <p:spPr>
          <a:xfrm>
            <a:off x="3326587" y="1549200"/>
            <a:ext cx="2586800" cy="1435825"/>
          </a:xfrm>
          <a:custGeom>
            <a:rect b="b" l="l" r="r" t="t"/>
            <a:pathLst>
              <a:path extrusionOk="0" h="57433" w="103472">
                <a:moveTo>
                  <a:pt x="3341" y="57433"/>
                </a:moveTo>
                <a:cubicBezTo>
                  <a:pt x="4286" y="53781"/>
                  <a:pt x="-7679" y="45090"/>
                  <a:pt x="9009" y="35518"/>
                </a:cubicBezTo>
                <a:cubicBezTo>
                  <a:pt x="25698" y="25946"/>
                  <a:pt x="87728" y="5920"/>
                  <a:pt x="10347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38" name="Google Shape;438;p30"/>
          <p:cNvSpPr txBox="1"/>
          <p:nvPr/>
        </p:nvSpPr>
        <p:spPr>
          <a:xfrm rot="-851836">
            <a:off x="3234379" y="1982082"/>
            <a:ext cx="1242757" cy="25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n-1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30"/>
          <p:cNvSpPr txBox="1"/>
          <p:nvPr/>
        </p:nvSpPr>
        <p:spPr>
          <a:xfrm>
            <a:off x="5935900" y="2979475"/>
            <a:ext cx="210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much data Decoder is getting to look at?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5935900" y="3817675"/>
            <a:ext cx="210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(Number of time steps + 2)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RNN state size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1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1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8" name="Google Shape;448;p31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9" name="Google Shape;449;p31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stealth"/>
          </a:ln>
        </p:spPr>
      </p:cxnSp>
      <p:cxnSp>
        <p:nvCxnSpPr>
          <p:cNvPr id="450" name="Google Shape;450;p31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31"/>
          <p:cNvSpPr txBox="1"/>
          <p:nvPr/>
        </p:nvSpPr>
        <p:spPr>
          <a:xfrm>
            <a:off x="997346" y="3948597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31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1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31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5" name="Google Shape;455;p31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56" name="Google Shape;456;p31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31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1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60" name="Google Shape;460;p31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31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1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n-1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1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31"/>
          <p:cNvSpPr/>
          <p:nvPr/>
        </p:nvSpPr>
        <p:spPr>
          <a:xfrm>
            <a:off x="1180775" y="1369700"/>
            <a:ext cx="4732600" cy="1615325"/>
          </a:xfrm>
          <a:custGeom>
            <a:rect b="b" l="l" r="r" t="t"/>
            <a:pathLst>
              <a:path extrusionOk="0" h="64613" w="189304">
                <a:moveTo>
                  <a:pt x="0" y="64613"/>
                </a:moveTo>
                <a:cubicBezTo>
                  <a:pt x="5479" y="55923"/>
                  <a:pt x="1322" y="23239"/>
                  <a:pt x="32873" y="12470"/>
                </a:cubicBezTo>
                <a:cubicBezTo>
                  <a:pt x="64424" y="1701"/>
                  <a:pt x="163232" y="2078"/>
                  <a:pt x="18930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65" name="Google Shape;465;p31"/>
          <p:cNvSpPr txBox="1"/>
          <p:nvPr/>
        </p:nvSpPr>
        <p:spPr>
          <a:xfrm rot="-851836">
            <a:off x="1658029" y="1286207"/>
            <a:ext cx="1242757" cy="25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1"/>
          <p:cNvSpPr/>
          <p:nvPr/>
        </p:nvSpPr>
        <p:spPr>
          <a:xfrm>
            <a:off x="2211813" y="1492500"/>
            <a:ext cx="3701550" cy="1492525"/>
          </a:xfrm>
          <a:custGeom>
            <a:rect b="b" l="l" r="r" t="t"/>
            <a:pathLst>
              <a:path extrusionOk="0" h="59701" w="148062">
                <a:moveTo>
                  <a:pt x="2589" y="59701"/>
                </a:moveTo>
                <a:cubicBezTo>
                  <a:pt x="4541" y="53718"/>
                  <a:pt x="-9942" y="33755"/>
                  <a:pt x="14303" y="23805"/>
                </a:cubicBezTo>
                <a:cubicBezTo>
                  <a:pt x="38549" y="13855"/>
                  <a:pt x="125769" y="3968"/>
                  <a:pt x="14806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Google Shape;467;p31"/>
          <p:cNvSpPr txBox="1"/>
          <p:nvPr/>
        </p:nvSpPr>
        <p:spPr>
          <a:xfrm rot="-851836">
            <a:off x="2015179" y="1753482"/>
            <a:ext cx="1242757" cy="25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1"/>
          <p:cNvSpPr/>
          <p:nvPr/>
        </p:nvSpPr>
        <p:spPr>
          <a:xfrm>
            <a:off x="3326587" y="1549200"/>
            <a:ext cx="2586800" cy="1435825"/>
          </a:xfrm>
          <a:custGeom>
            <a:rect b="b" l="l" r="r" t="t"/>
            <a:pathLst>
              <a:path extrusionOk="0" h="57433" w="103472">
                <a:moveTo>
                  <a:pt x="3341" y="57433"/>
                </a:moveTo>
                <a:cubicBezTo>
                  <a:pt x="4286" y="53781"/>
                  <a:pt x="-7679" y="45090"/>
                  <a:pt x="9009" y="35518"/>
                </a:cubicBezTo>
                <a:cubicBezTo>
                  <a:pt x="25698" y="25946"/>
                  <a:pt x="87728" y="5920"/>
                  <a:pt x="10347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69" name="Google Shape;469;p31"/>
          <p:cNvSpPr txBox="1"/>
          <p:nvPr/>
        </p:nvSpPr>
        <p:spPr>
          <a:xfrm rot="-851836">
            <a:off x="3234379" y="1982082"/>
            <a:ext cx="1242757" cy="258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n-1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1"/>
          <p:cNvSpPr txBox="1"/>
          <p:nvPr/>
        </p:nvSpPr>
        <p:spPr>
          <a:xfrm>
            <a:off x="5935900" y="3325675"/>
            <a:ext cx="21027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How much data Decoder is getting to look at?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5935900" y="3817675"/>
            <a:ext cx="21027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Number of time steps + 2) 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RNN state size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31"/>
          <p:cNvSpPr txBox="1"/>
          <p:nvPr/>
        </p:nvSpPr>
        <p:spPr>
          <a:xfrm>
            <a:off x="2291525" y="160075"/>
            <a:ext cx="4451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. . . may be decoder is getting too much information :(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542463" y="16538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2641820" y="16538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3741178" y="16538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840536" y="16538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" name="Google Shape;65;p14"/>
          <p:cNvCxnSpPr/>
          <p:nvPr/>
        </p:nvCxnSpPr>
        <p:spPr>
          <a:xfrm>
            <a:off x="2188289" y="20047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" name="Google Shape;66;p14"/>
          <p:cNvCxnSpPr/>
          <p:nvPr/>
        </p:nvCxnSpPr>
        <p:spPr>
          <a:xfrm>
            <a:off x="3287647" y="20047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7" name="Google Shape;67;p14"/>
          <p:cNvCxnSpPr/>
          <p:nvPr/>
        </p:nvCxnSpPr>
        <p:spPr>
          <a:xfrm>
            <a:off x="4387005" y="20047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" name="Google Shape;68;p14"/>
          <p:cNvCxnSpPr/>
          <p:nvPr/>
        </p:nvCxnSpPr>
        <p:spPr>
          <a:xfrm flipH="1" rot="10800000">
            <a:off x="1865376" y="23671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4"/>
          <p:cNvSpPr txBox="1"/>
          <p:nvPr/>
        </p:nvSpPr>
        <p:spPr>
          <a:xfrm>
            <a:off x="1672659" y="2622984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 flipH="1" rot="10800000">
            <a:off x="2964734" y="23671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/>
          <p:nvPr/>
        </p:nvCxnSpPr>
        <p:spPr>
          <a:xfrm flipH="1" rot="10800000">
            <a:off x="4064091" y="23671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/>
          <p:cNvCxnSpPr/>
          <p:nvPr/>
        </p:nvCxnSpPr>
        <p:spPr>
          <a:xfrm flipH="1" rot="10800000">
            <a:off x="5163449" y="23671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4"/>
          <p:cNvSpPr/>
          <p:nvPr/>
        </p:nvSpPr>
        <p:spPr>
          <a:xfrm>
            <a:off x="5939911" y="1662907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5486380" y="2013766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5" name="Google Shape;75;p14"/>
          <p:cNvCxnSpPr/>
          <p:nvPr/>
        </p:nvCxnSpPr>
        <p:spPr>
          <a:xfrm flipH="1" rot="10800000">
            <a:off x="6262824" y="2376163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4"/>
          <p:cNvSpPr txBox="1"/>
          <p:nvPr/>
        </p:nvSpPr>
        <p:spPr>
          <a:xfrm>
            <a:off x="3210638" y="3144638"/>
            <a:ext cx="1707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 far...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599837" y="2622988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742837" y="2622988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swim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809637" y="2622988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very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952637" y="2622988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well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" name="Google Shape;81;p14"/>
          <p:cNvCxnSpPr/>
          <p:nvPr/>
        </p:nvCxnSpPr>
        <p:spPr>
          <a:xfrm>
            <a:off x="6585805" y="2004716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2" name="Google Shape;82;p14"/>
          <p:cNvSpPr txBox="1"/>
          <p:nvPr/>
        </p:nvSpPr>
        <p:spPr>
          <a:xfrm>
            <a:off x="6955638" y="1875563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2"/>
          <p:cNvSpPr txBox="1"/>
          <p:nvPr/>
        </p:nvSpPr>
        <p:spPr>
          <a:xfrm>
            <a:off x="4198525" y="17396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can we give </a:t>
            </a:r>
            <a:r>
              <a:rPr lang="en" sz="1800" u="sng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the right information (and not everything)?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2"/>
          <p:cNvSpPr txBox="1"/>
          <p:nvPr/>
        </p:nvSpPr>
        <p:spPr>
          <a:xfrm>
            <a:off x="4198525" y="2730250"/>
            <a:ext cx="41871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Attention</a:t>
            </a:r>
            <a:endParaRPr b="1"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"/>
          <p:cNvSpPr txBox="1"/>
          <p:nvPr/>
        </p:nvSpPr>
        <p:spPr>
          <a:xfrm>
            <a:off x="4198525" y="14229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Now what is Attention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3"/>
          <p:cNvSpPr txBox="1"/>
          <p:nvPr/>
        </p:nvSpPr>
        <p:spPr>
          <a:xfrm>
            <a:off x="4198525" y="2577850"/>
            <a:ext cx="41871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Let’s take an example ...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/>
          <p:nvPr/>
        </p:nvSpPr>
        <p:spPr>
          <a:xfrm>
            <a:off x="4679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34"/>
          <p:cNvSpPr/>
          <p:nvPr/>
        </p:nvSpPr>
        <p:spPr>
          <a:xfrm>
            <a:off x="2012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4"/>
          <p:cNvSpPr txBox="1"/>
          <p:nvPr/>
        </p:nvSpPr>
        <p:spPr>
          <a:xfrm>
            <a:off x="2305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Where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94" name="Google Shape;494;p34"/>
          <p:cNvSpPr txBox="1"/>
          <p:nvPr/>
        </p:nvSpPr>
        <p:spPr>
          <a:xfrm>
            <a:off x="2305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did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95" name="Google Shape;495;p34"/>
          <p:cNvSpPr txBox="1"/>
          <p:nvPr/>
        </p:nvSpPr>
        <p:spPr>
          <a:xfrm>
            <a:off x="2305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96" name="Google Shape;496;p34"/>
          <p:cNvSpPr txBox="1"/>
          <p:nvPr/>
        </p:nvSpPr>
        <p:spPr>
          <a:xfrm>
            <a:off x="2305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study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97" name="Google Shape;497;p34"/>
          <p:cNvSpPr txBox="1"/>
          <p:nvPr/>
        </p:nvSpPr>
        <p:spPr>
          <a:xfrm>
            <a:off x="4972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98" name="Google Shape;498;p34"/>
          <p:cNvSpPr txBox="1"/>
          <p:nvPr/>
        </p:nvSpPr>
        <p:spPr>
          <a:xfrm>
            <a:off x="4972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studied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99" name="Google Shape;499;p34"/>
          <p:cNvSpPr txBox="1"/>
          <p:nvPr/>
        </p:nvSpPr>
        <p:spPr>
          <a:xfrm>
            <a:off x="4972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0" name="Google Shape;500;p34"/>
          <p:cNvSpPr txBox="1"/>
          <p:nvPr/>
        </p:nvSpPr>
        <p:spPr>
          <a:xfrm>
            <a:off x="4972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Panipat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01" name="Google Shape;501;p34"/>
          <p:cNvSpPr txBox="1"/>
          <p:nvPr/>
        </p:nvSpPr>
        <p:spPr>
          <a:xfrm>
            <a:off x="2305400" y="10540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Question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34"/>
          <p:cNvSpPr txBox="1"/>
          <p:nvPr/>
        </p:nvSpPr>
        <p:spPr>
          <a:xfrm>
            <a:off x="4972400" y="10540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A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nswer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34"/>
          <p:cNvSpPr txBox="1"/>
          <p:nvPr/>
        </p:nvSpPr>
        <p:spPr>
          <a:xfrm>
            <a:off x="2012050" y="4137475"/>
            <a:ext cx="4650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How did we get different words in the answer?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5"/>
          <p:cNvSpPr/>
          <p:nvPr/>
        </p:nvSpPr>
        <p:spPr>
          <a:xfrm>
            <a:off x="4679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5"/>
          <p:cNvSpPr/>
          <p:nvPr/>
        </p:nvSpPr>
        <p:spPr>
          <a:xfrm>
            <a:off x="2012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5"/>
          <p:cNvSpPr txBox="1"/>
          <p:nvPr/>
        </p:nvSpPr>
        <p:spPr>
          <a:xfrm>
            <a:off x="2305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Where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1" name="Google Shape;511;p35"/>
          <p:cNvSpPr txBox="1"/>
          <p:nvPr/>
        </p:nvSpPr>
        <p:spPr>
          <a:xfrm>
            <a:off x="2305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did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2305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3" name="Google Shape;513;p35"/>
          <p:cNvSpPr txBox="1"/>
          <p:nvPr/>
        </p:nvSpPr>
        <p:spPr>
          <a:xfrm>
            <a:off x="2305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study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4972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5" name="Google Shape;515;p35"/>
          <p:cNvSpPr txBox="1"/>
          <p:nvPr/>
        </p:nvSpPr>
        <p:spPr>
          <a:xfrm>
            <a:off x="4972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studied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6" name="Google Shape;516;p35"/>
          <p:cNvSpPr txBox="1"/>
          <p:nvPr/>
        </p:nvSpPr>
        <p:spPr>
          <a:xfrm>
            <a:off x="4972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7" name="Google Shape;517;p35"/>
          <p:cNvSpPr txBox="1"/>
          <p:nvPr/>
        </p:nvSpPr>
        <p:spPr>
          <a:xfrm>
            <a:off x="4972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Panipat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18" name="Google Shape;518;p35"/>
          <p:cNvSpPr txBox="1"/>
          <p:nvPr/>
        </p:nvSpPr>
        <p:spPr>
          <a:xfrm>
            <a:off x="2305400" y="9016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Question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5"/>
          <p:cNvSpPr txBox="1"/>
          <p:nvPr/>
        </p:nvSpPr>
        <p:spPr>
          <a:xfrm>
            <a:off x="4896200" y="9016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 Answer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35"/>
          <p:cNvSpPr txBox="1"/>
          <p:nvPr/>
        </p:nvSpPr>
        <p:spPr>
          <a:xfrm>
            <a:off x="831275" y="4137475"/>
            <a:ext cx="7179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paid attention to word ‘you’ in the question ... we can easily ignore other word(s) in the input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1" name="Google Shape;521;p35"/>
          <p:cNvCxnSpPr/>
          <p:nvPr/>
        </p:nvCxnSpPr>
        <p:spPr>
          <a:xfrm flipH="1">
            <a:off x="3334625" y="1959525"/>
            <a:ext cx="2078100" cy="7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2" name="Google Shape;522;p35"/>
          <p:cNvSpPr txBox="1"/>
          <p:nvPr/>
        </p:nvSpPr>
        <p:spPr>
          <a:xfrm>
            <a:off x="6662650" y="1657950"/>
            <a:ext cx="1952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How did we come with 1st word ‘I’?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/>
          <p:nvPr/>
        </p:nvSpPr>
        <p:spPr>
          <a:xfrm>
            <a:off x="4679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6"/>
          <p:cNvSpPr/>
          <p:nvPr/>
        </p:nvSpPr>
        <p:spPr>
          <a:xfrm>
            <a:off x="2012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6"/>
          <p:cNvSpPr txBox="1"/>
          <p:nvPr/>
        </p:nvSpPr>
        <p:spPr>
          <a:xfrm>
            <a:off x="2305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Where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0" name="Google Shape;530;p36"/>
          <p:cNvSpPr txBox="1"/>
          <p:nvPr/>
        </p:nvSpPr>
        <p:spPr>
          <a:xfrm>
            <a:off x="2305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did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1" name="Google Shape;531;p36"/>
          <p:cNvSpPr txBox="1"/>
          <p:nvPr/>
        </p:nvSpPr>
        <p:spPr>
          <a:xfrm>
            <a:off x="2305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2" name="Google Shape;532;p36"/>
          <p:cNvSpPr txBox="1"/>
          <p:nvPr/>
        </p:nvSpPr>
        <p:spPr>
          <a:xfrm>
            <a:off x="2305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study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3" name="Google Shape;533;p36"/>
          <p:cNvSpPr txBox="1"/>
          <p:nvPr/>
        </p:nvSpPr>
        <p:spPr>
          <a:xfrm>
            <a:off x="4972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4" name="Google Shape;534;p36"/>
          <p:cNvSpPr txBox="1"/>
          <p:nvPr/>
        </p:nvSpPr>
        <p:spPr>
          <a:xfrm>
            <a:off x="4972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studied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5" name="Google Shape;535;p36"/>
          <p:cNvSpPr txBox="1"/>
          <p:nvPr/>
        </p:nvSpPr>
        <p:spPr>
          <a:xfrm>
            <a:off x="4972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6" name="Google Shape;536;p36"/>
          <p:cNvSpPr txBox="1"/>
          <p:nvPr/>
        </p:nvSpPr>
        <p:spPr>
          <a:xfrm>
            <a:off x="4972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Panipat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37" name="Google Shape;537;p36"/>
          <p:cNvSpPr txBox="1"/>
          <p:nvPr/>
        </p:nvSpPr>
        <p:spPr>
          <a:xfrm>
            <a:off x="2305400" y="9016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Question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36"/>
          <p:cNvSpPr txBox="1"/>
          <p:nvPr/>
        </p:nvSpPr>
        <p:spPr>
          <a:xfrm>
            <a:off x="4896200" y="9016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 Answer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36"/>
          <p:cNvSpPr txBox="1"/>
          <p:nvPr/>
        </p:nvSpPr>
        <p:spPr>
          <a:xfrm>
            <a:off x="831275" y="4137475"/>
            <a:ext cx="7179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paid attention to two words ‘study’ and ‘did’ in the question ...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0" name="Google Shape;540;p36"/>
          <p:cNvCxnSpPr/>
          <p:nvPr/>
        </p:nvCxnSpPr>
        <p:spPr>
          <a:xfrm flipH="1">
            <a:off x="3419450" y="2427700"/>
            <a:ext cx="1757100" cy="8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36"/>
          <p:cNvSpPr txBox="1"/>
          <p:nvPr/>
        </p:nvSpPr>
        <p:spPr>
          <a:xfrm>
            <a:off x="6719325" y="2115150"/>
            <a:ext cx="1952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How did get 2nd word ‘studied’?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2" name="Google Shape;542;p36"/>
          <p:cNvCxnSpPr/>
          <p:nvPr/>
        </p:nvCxnSpPr>
        <p:spPr>
          <a:xfrm rot="10800000">
            <a:off x="3315500" y="2333075"/>
            <a:ext cx="18705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7"/>
          <p:cNvSpPr/>
          <p:nvPr/>
        </p:nvSpPr>
        <p:spPr>
          <a:xfrm>
            <a:off x="4679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7"/>
          <p:cNvSpPr/>
          <p:nvPr/>
        </p:nvSpPr>
        <p:spPr>
          <a:xfrm>
            <a:off x="2012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7"/>
          <p:cNvSpPr txBox="1"/>
          <p:nvPr/>
        </p:nvSpPr>
        <p:spPr>
          <a:xfrm>
            <a:off x="2305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Where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50" name="Google Shape;550;p37"/>
          <p:cNvSpPr txBox="1"/>
          <p:nvPr/>
        </p:nvSpPr>
        <p:spPr>
          <a:xfrm>
            <a:off x="2305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did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51" name="Google Shape;551;p37"/>
          <p:cNvSpPr txBox="1"/>
          <p:nvPr/>
        </p:nvSpPr>
        <p:spPr>
          <a:xfrm>
            <a:off x="2305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52" name="Google Shape;552;p37"/>
          <p:cNvSpPr txBox="1"/>
          <p:nvPr/>
        </p:nvSpPr>
        <p:spPr>
          <a:xfrm>
            <a:off x="2305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study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53" name="Google Shape;553;p37"/>
          <p:cNvSpPr txBox="1"/>
          <p:nvPr/>
        </p:nvSpPr>
        <p:spPr>
          <a:xfrm>
            <a:off x="4972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54" name="Google Shape;554;p37"/>
          <p:cNvSpPr txBox="1"/>
          <p:nvPr/>
        </p:nvSpPr>
        <p:spPr>
          <a:xfrm>
            <a:off x="4972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studied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55" name="Google Shape;555;p37"/>
          <p:cNvSpPr txBox="1"/>
          <p:nvPr/>
        </p:nvSpPr>
        <p:spPr>
          <a:xfrm>
            <a:off x="4972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56" name="Google Shape;556;p37"/>
          <p:cNvSpPr txBox="1"/>
          <p:nvPr/>
        </p:nvSpPr>
        <p:spPr>
          <a:xfrm>
            <a:off x="4972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Panipat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57" name="Google Shape;557;p37"/>
          <p:cNvSpPr txBox="1"/>
          <p:nvPr/>
        </p:nvSpPr>
        <p:spPr>
          <a:xfrm>
            <a:off x="2305400" y="9016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Question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37"/>
          <p:cNvSpPr txBox="1"/>
          <p:nvPr/>
        </p:nvSpPr>
        <p:spPr>
          <a:xfrm>
            <a:off x="4896200" y="9016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 Answer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37"/>
          <p:cNvSpPr txBox="1"/>
          <p:nvPr/>
        </p:nvSpPr>
        <p:spPr>
          <a:xfrm>
            <a:off x="831275" y="4137475"/>
            <a:ext cx="7179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paid attention to the word ‘where’  in the question ...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37"/>
          <p:cNvSpPr txBox="1"/>
          <p:nvPr/>
        </p:nvSpPr>
        <p:spPr>
          <a:xfrm>
            <a:off x="6757100" y="2572350"/>
            <a:ext cx="1952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How did get 3rd word ‘at’?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61" name="Google Shape;561;p37"/>
          <p:cNvCxnSpPr/>
          <p:nvPr/>
        </p:nvCxnSpPr>
        <p:spPr>
          <a:xfrm rot="10800000">
            <a:off x="3457400" y="1964850"/>
            <a:ext cx="1926900" cy="8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8"/>
          <p:cNvSpPr/>
          <p:nvPr/>
        </p:nvSpPr>
        <p:spPr>
          <a:xfrm>
            <a:off x="4679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8"/>
          <p:cNvSpPr/>
          <p:nvPr/>
        </p:nvSpPr>
        <p:spPr>
          <a:xfrm>
            <a:off x="2012050" y="1464175"/>
            <a:ext cx="1983600" cy="227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8"/>
          <p:cNvSpPr txBox="1"/>
          <p:nvPr/>
        </p:nvSpPr>
        <p:spPr>
          <a:xfrm>
            <a:off x="2305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Where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69" name="Google Shape;569;p38"/>
          <p:cNvSpPr txBox="1"/>
          <p:nvPr/>
        </p:nvSpPr>
        <p:spPr>
          <a:xfrm>
            <a:off x="2305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did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0" name="Google Shape;570;p38"/>
          <p:cNvSpPr txBox="1"/>
          <p:nvPr/>
        </p:nvSpPr>
        <p:spPr>
          <a:xfrm>
            <a:off x="2305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you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2305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study</a:t>
            </a:r>
            <a:endParaRPr sz="1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4972400" y="16930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3" name="Google Shape;573;p38"/>
          <p:cNvSpPr txBox="1"/>
          <p:nvPr/>
        </p:nvSpPr>
        <p:spPr>
          <a:xfrm>
            <a:off x="4972400" y="21502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studied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4" name="Google Shape;574;p38"/>
          <p:cNvSpPr txBox="1"/>
          <p:nvPr/>
        </p:nvSpPr>
        <p:spPr>
          <a:xfrm>
            <a:off x="4972400" y="26074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5" name="Google Shape;575;p38"/>
          <p:cNvSpPr txBox="1"/>
          <p:nvPr/>
        </p:nvSpPr>
        <p:spPr>
          <a:xfrm>
            <a:off x="4972400" y="3064650"/>
            <a:ext cx="1331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Panipat</a:t>
            </a:r>
            <a:endParaRPr sz="1800">
              <a:solidFill>
                <a:srgbClr val="38761D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76" name="Google Shape;576;p38"/>
          <p:cNvSpPr txBox="1"/>
          <p:nvPr/>
        </p:nvSpPr>
        <p:spPr>
          <a:xfrm>
            <a:off x="2305400" y="9016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Question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8"/>
          <p:cNvSpPr txBox="1"/>
          <p:nvPr/>
        </p:nvSpPr>
        <p:spPr>
          <a:xfrm>
            <a:off x="4896200" y="901650"/>
            <a:ext cx="1331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 Answer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8"/>
          <p:cNvSpPr txBox="1"/>
          <p:nvPr/>
        </p:nvSpPr>
        <p:spPr>
          <a:xfrm>
            <a:off x="831275" y="4137475"/>
            <a:ext cx="7179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paid attention to the word ‘where’  in the question ...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6757100" y="3029550"/>
            <a:ext cx="1952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How did get 4th word ‘Panipat’?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80" name="Google Shape;580;p38"/>
          <p:cNvCxnSpPr/>
          <p:nvPr/>
        </p:nvCxnSpPr>
        <p:spPr>
          <a:xfrm rot="10800000">
            <a:off x="3476300" y="2002725"/>
            <a:ext cx="1709700" cy="12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"/>
          <p:cNvSpPr txBox="1"/>
          <p:nvPr/>
        </p:nvSpPr>
        <p:spPr>
          <a:xfrm>
            <a:off x="2214225" y="1449825"/>
            <a:ext cx="3592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Question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39"/>
          <p:cNvSpPr txBox="1"/>
          <p:nvPr/>
        </p:nvSpPr>
        <p:spPr>
          <a:xfrm>
            <a:off x="6278538" y="2343750"/>
            <a:ext cx="1952400" cy="4560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Attention Matrix</a:t>
            </a:r>
            <a:endParaRPr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87" name="Google Shape;587;p39"/>
          <p:cNvGraphicFramePr/>
          <p:nvPr/>
        </p:nvGraphicFramePr>
        <p:xfrm>
          <a:off x="1316200" y="17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{D95DEBA9-FED5-4DC4-ADB5-FEB47FF3862C}</a:tableStyleId>
              </a:tblPr>
              <a:tblGrid>
                <a:gridCol w="898025"/>
                <a:gridCol w="898025"/>
                <a:gridCol w="898025"/>
                <a:gridCol w="898025"/>
                <a:gridCol w="898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study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studied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b="1" sz="9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Panipat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88" name="Google Shape;588;p39"/>
          <p:cNvSpPr txBox="1"/>
          <p:nvPr/>
        </p:nvSpPr>
        <p:spPr>
          <a:xfrm rot="-5400000">
            <a:off x="388750" y="2766225"/>
            <a:ext cx="1592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0"/>
          <p:cNvSpPr txBox="1"/>
          <p:nvPr/>
        </p:nvSpPr>
        <p:spPr>
          <a:xfrm>
            <a:off x="2214225" y="1449825"/>
            <a:ext cx="3592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Question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40"/>
          <p:cNvSpPr txBox="1"/>
          <p:nvPr/>
        </p:nvSpPr>
        <p:spPr>
          <a:xfrm>
            <a:off x="6278538" y="2343750"/>
            <a:ext cx="1952400" cy="4560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Attention Matrix</a:t>
            </a:r>
            <a:endParaRPr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(In numbers)</a:t>
            </a:r>
            <a:endParaRPr sz="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95" name="Google Shape;595;p40"/>
          <p:cNvGraphicFramePr/>
          <p:nvPr/>
        </p:nvGraphicFramePr>
        <p:xfrm>
          <a:off x="1316200" y="17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{D95DEBA9-FED5-4DC4-ADB5-FEB47FF3862C}</a:tableStyleId>
              </a:tblPr>
              <a:tblGrid>
                <a:gridCol w="898025"/>
                <a:gridCol w="898025"/>
                <a:gridCol w="898025"/>
                <a:gridCol w="898025"/>
                <a:gridCol w="898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study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studied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b="1" sz="9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Panipat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6" name="Google Shape;596;p40"/>
          <p:cNvSpPr txBox="1"/>
          <p:nvPr/>
        </p:nvSpPr>
        <p:spPr>
          <a:xfrm rot="-5400000">
            <a:off x="388750" y="2766225"/>
            <a:ext cx="1592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1"/>
          <p:cNvSpPr txBox="1"/>
          <p:nvPr/>
        </p:nvSpPr>
        <p:spPr>
          <a:xfrm>
            <a:off x="2214225" y="1449825"/>
            <a:ext cx="35922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Question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41"/>
          <p:cNvSpPr txBox="1"/>
          <p:nvPr/>
        </p:nvSpPr>
        <p:spPr>
          <a:xfrm>
            <a:off x="6278538" y="2343750"/>
            <a:ext cx="1952400" cy="4560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Attention Matrix</a:t>
            </a:r>
            <a:endParaRPr sz="1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(In numbers)</a:t>
            </a:r>
            <a:endParaRPr sz="800">
              <a:solidFill>
                <a:srgbClr val="BF9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03" name="Google Shape;603;p41"/>
          <p:cNvGraphicFramePr/>
          <p:nvPr/>
        </p:nvGraphicFramePr>
        <p:xfrm>
          <a:off x="1316200" y="17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{D95DEBA9-FED5-4DC4-ADB5-FEB47FF3862C}</a:tableStyleId>
              </a:tblPr>
              <a:tblGrid>
                <a:gridCol w="898025"/>
                <a:gridCol w="898025"/>
                <a:gridCol w="898025"/>
                <a:gridCol w="898025"/>
                <a:gridCol w="898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study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studied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b="1" sz="900">
                        <a:solidFill>
                          <a:srgbClr val="38761D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Panipat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38761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</a:t>
                      </a:r>
                      <a:endParaRPr sz="900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4" name="Google Shape;604;p41"/>
          <p:cNvSpPr txBox="1"/>
          <p:nvPr/>
        </p:nvSpPr>
        <p:spPr>
          <a:xfrm rot="-5400000">
            <a:off x="388750" y="2766225"/>
            <a:ext cx="1592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41"/>
          <p:cNvSpPr txBox="1"/>
          <p:nvPr/>
        </p:nvSpPr>
        <p:spPr>
          <a:xfrm>
            <a:off x="2035613" y="4024125"/>
            <a:ext cx="30513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‘Studied’ paid more attention on ‘study’ and smaller attention on ‘did’.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41"/>
          <p:cNvSpPr/>
          <p:nvPr/>
        </p:nvSpPr>
        <p:spPr>
          <a:xfrm>
            <a:off x="3256810" y="2734100"/>
            <a:ext cx="257225" cy="1237475"/>
          </a:xfrm>
          <a:custGeom>
            <a:rect b="b" l="l" r="r" t="t"/>
            <a:pathLst>
              <a:path extrusionOk="0" h="49499" w="10289">
                <a:moveTo>
                  <a:pt x="10289" y="49499"/>
                </a:moveTo>
                <a:cubicBezTo>
                  <a:pt x="8589" y="42509"/>
                  <a:pt x="780" y="15807"/>
                  <a:pt x="87" y="7557"/>
                </a:cubicBezTo>
                <a:cubicBezTo>
                  <a:pt x="-606" y="-693"/>
                  <a:pt x="5125" y="1260"/>
                  <a:pt x="613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07" name="Google Shape;607;p41"/>
          <p:cNvSpPr/>
          <p:nvPr/>
        </p:nvSpPr>
        <p:spPr>
          <a:xfrm>
            <a:off x="3542350" y="2724650"/>
            <a:ext cx="1662550" cy="1275250"/>
          </a:xfrm>
          <a:custGeom>
            <a:rect b="b" l="l" r="r" t="t"/>
            <a:pathLst>
              <a:path extrusionOk="0" h="51010" w="66502">
                <a:moveTo>
                  <a:pt x="0" y="51010"/>
                </a:moveTo>
                <a:cubicBezTo>
                  <a:pt x="9698" y="47484"/>
                  <a:pt x="47105" y="38353"/>
                  <a:pt x="58189" y="29851"/>
                </a:cubicBezTo>
                <a:cubicBezTo>
                  <a:pt x="69273" y="21349"/>
                  <a:pt x="65117" y="4975"/>
                  <a:pt x="6650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3429000" y="2358000"/>
            <a:ext cx="5715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Stacked LSTM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2"/>
          <p:cNvSpPr txBox="1"/>
          <p:nvPr/>
        </p:nvSpPr>
        <p:spPr>
          <a:xfrm>
            <a:off x="418907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would 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Attention look in Seq2Seq model?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3" name="Google Shape;6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3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43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43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1" name="Google Shape;621;p43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2" name="Google Shape;622;p43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3" name="Google Shape;623;p43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43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5" name="Google Shape;625;p43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43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43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28" name="Google Shape;628;p43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29" name="Google Shape;629;p43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43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43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Google Shape;632;p43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33" name="Google Shape;633;p43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3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43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43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43"/>
          <p:cNvSpPr txBox="1"/>
          <p:nvPr/>
        </p:nvSpPr>
        <p:spPr>
          <a:xfrm>
            <a:off x="673175" y="2699981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43"/>
          <p:cNvSpPr txBox="1"/>
          <p:nvPr/>
        </p:nvSpPr>
        <p:spPr>
          <a:xfrm>
            <a:off x="1774463" y="271394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43"/>
          <p:cNvSpPr txBox="1"/>
          <p:nvPr/>
        </p:nvSpPr>
        <p:spPr>
          <a:xfrm>
            <a:off x="2921063" y="269595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43"/>
          <p:cNvSpPr txBox="1"/>
          <p:nvPr/>
        </p:nvSpPr>
        <p:spPr>
          <a:xfrm>
            <a:off x="4002413" y="2713953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43"/>
          <p:cNvSpPr txBox="1"/>
          <p:nvPr/>
        </p:nvSpPr>
        <p:spPr>
          <a:xfrm>
            <a:off x="1159000" y="931100"/>
            <a:ext cx="39516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hidden states from question will be sent for 1</a:t>
            </a:r>
            <a:r>
              <a:rPr baseline="30000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’ in the answer?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2" name="Google Shape;642;p43"/>
          <p:cNvCxnSpPr/>
          <p:nvPr/>
        </p:nvCxnSpPr>
        <p:spPr>
          <a:xfrm flipH="1" rot="10800000">
            <a:off x="1190063" y="270958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43"/>
          <p:cNvCxnSpPr/>
          <p:nvPr/>
        </p:nvCxnSpPr>
        <p:spPr>
          <a:xfrm flipH="1" rot="10800000">
            <a:off x="2289413" y="270958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43"/>
          <p:cNvCxnSpPr/>
          <p:nvPr/>
        </p:nvCxnSpPr>
        <p:spPr>
          <a:xfrm flipH="1" rot="10800000">
            <a:off x="3399863" y="270958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43"/>
          <p:cNvCxnSpPr/>
          <p:nvPr/>
        </p:nvCxnSpPr>
        <p:spPr>
          <a:xfrm flipH="1" rot="10800000">
            <a:off x="4510313" y="271648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4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44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3" name="Google Shape;653;p44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4" name="Google Shape;654;p44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5" name="Google Shape;655;p44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44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7" name="Google Shape;657;p44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44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44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0" name="Google Shape;660;p44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1" name="Google Shape;661;p44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44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44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44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65" name="Google Shape;665;p44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44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44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44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44"/>
          <p:cNvSpPr txBox="1"/>
          <p:nvPr/>
        </p:nvSpPr>
        <p:spPr>
          <a:xfrm>
            <a:off x="673175" y="2699981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44"/>
          <p:cNvSpPr txBox="1"/>
          <p:nvPr/>
        </p:nvSpPr>
        <p:spPr>
          <a:xfrm>
            <a:off x="1774463" y="271394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44"/>
          <p:cNvSpPr txBox="1"/>
          <p:nvPr/>
        </p:nvSpPr>
        <p:spPr>
          <a:xfrm>
            <a:off x="2921063" y="269595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44"/>
          <p:cNvSpPr txBox="1"/>
          <p:nvPr/>
        </p:nvSpPr>
        <p:spPr>
          <a:xfrm>
            <a:off x="4002413" y="2713953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44"/>
          <p:cNvSpPr txBox="1"/>
          <p:nvPr/>
        </p:nvSpPr>
        <p:spPr>
          <a:xfrm>
            <a:off x="1159000" y="383225"/>
            <a:ext cx="34638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hidden states from question will be sent for 1</a:t>
            </a:r>
            <a:r>
              <a:rPr baseline="30000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’ in the answer?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4" name="Google Shape;674;p44"/>
          <p:cNvCxnSpPr/>
          <p:nvPr/>
        </p:nvCxnSpPr>
        <p:spPr>
          <a:xfrm flipH="1" rot="10800000">
            <a:off x="1190063" y="270958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4"/>
          <p:cNvCxnSpPr/>
          <p:nvPr/>
        </p:nvCxnSpPr>
        <p:spPr>
          <a:xfrm flipH="1" rot="10800000">
            <a:off x="2289413" y="270958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44"/>
          <p:cNvCxnSpPr/>
          <p:nvPr/>
        </p:nvCxnSpPr>
        <p:spPr>
          <a:xfrm flipH="1" rot="10800000">
            <a:off x="3399863" y="270958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44"/>
          <p:cNvCxnSpPr/>
          <p:nvPr/>
        </p:nvCxnSpPr>
        <p:spPr>
          <a:xfrm flipH="1" rot="10800000">
            <a:off x="4510313" y="271648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44"/>
          <p:cNvSpPr txBox="1"/>
          <p:nvPr/>
        </p:nvSpPr>
        <p:spPr>
          <a:xfrm>
            <a:off x="1159000" y="1203700"/>
            <a:ext cx="34638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Attention weights for ‘I’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[0, 0, 1, 0 ]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As ‘I’ is coming from only ‘you’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45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45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86" name="Google Shape;686;p45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7" name="Google Shape;687;p45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88" name="Google Shape;688;p45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45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0" name="Google Shape;690;p45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45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45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3" name="Google Shape;693;p45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94" name="Google Shape;694;p45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45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45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45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98" name="Google Shape;698;p45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45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45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45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45"/>
          <p:cNvSpPr txBox="1"/>
          <p:nvPr/>
        </p:nvSpPr>
        <p:spPr>
          <a:xfrm>
            <a:off x="673175" y="2699981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45"/>
          <p:cNvSpPr txBox="1"/>
          <p:nvPr/>
        </p:nvSpPr>
        <p:spPr>
          <a:xfrm>
            <a:off x="1774463" y="271394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45"/>
          <p:cNvSpPr txBox="1"/>
          <p:nvPr/>
        </p:nvSpPr>
        <p:spPr>
          <a:xfrm>
            <a:off x="2921063" y="269595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45"/>
          <p:cNvSpPr txBox="1"/>
          <p:nvPr/>
        </p:nvSpPr>
        <p:spPr>
          <a:xfrm>
            <a:off x="4002413" y="2713953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45"/>
          <p:cNvSpPr txBox="1"/>
          <p:nvPr/>
        </p:nvSpPr>
        <p:spPr>
          <a:xfrm>
            <a:off x="1159000" y="383225"/>
            <a:ext cx="3463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hidden states from question will be sent for 1</a:t>
            </a:r>
            <a:r>
              <a:rPr baseline="30000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’ in the answer?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5"/>
          <p:cNvSpPr txBox="1"/>
          <p:nvPr/>
        </p:nvSpPr>
        <p:spPr>
          <a:xfrm>
            <a:off x="1159000" y="870225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Attention weights for ‘I’ → [0, 0, 1, 0 ]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45"/>
          <p:cNvSpPr/>
          <p:nvPr/>
        </p:nvSpPr>
        <p:spPr>
          <a:xfrm>
            <a:off x="1110615" y="1171350"/>
            <a:ext cx="4802750" cy="1813675"/>
          </a:xfrm>
          <a:custGeom>
            <a:rect b="b" l="l" r="r" t="t"/>
            <a:pathLst>
              <a:path extrusionOk="0" h="72547" w="192110">
                <a:moveTo>
                  <a:pt x="5451" y="72547"/>
                </a:moveTo>
                <a:cubicBezTo>
                  <a:pt x="7403" y="66187"/>
                  <a:pt x="-13945" y="46475"/>
                  <a:pt x="17165" y="34384"/>
                </a:cubicBezTo>
                <a:cubicBezTo>
                  <a:pt x="48275" y="22293"/>
                  <a:pt x="162953" y="5731"/>
                  <a:pt x="19211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09" name="Google Shape;709;p45"/>
          <p:cNvSpPr/>
          <p:nvPr/>
        </p:nvSpPr>
        <p:spPr>
          <a:xfrm>
            <a:off x="2192002" y="1303575"/>
            <a:ext cx="3702475" cy="1681450"/>
          </a:xfrm>
          <a:custGeom>
            <a:rect b="b" l="l" r="r" t="t"/>
            <a:pathLst>
              <a:path extrusionOk="0" h="67258" w="148099">
                <a:moveTo>
                  <a:pt x="4894" y="67258"/>
                </a:moveTo>
                <a:cubicBezTo>
                  <a:pt x="6216" y="62409"/>
                  <a:pt x="-11039" y="49373"/>
                  <a:pt x="12828" y="38163"/>
                </a:cubicBezTo>
                <a:cubicBezTo>
                  <a:pt x="36696" y="26953"/>
                  <a:pt x="125554" y="6361"/>
                  <a:pt x="1480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0" name="Google Shape;710;p45"/>
          <p:cNvSpPr/>
          <p:nvPr/>
        </p:nvSpPr>
        <p:spPr>
          <a:xfrm>
            <a:off x="3352484" y="1473625"/>
            <a:ext cx="2551450" cy="1511400"/>
          </a:xfrm>
          <a:custGeom>
            <a:rect b="b" l="l" r="r" t="t"/>
            <a:pathLst>
              <a:path extrusionOk="0" h="60456" w="102058">
                <a:moveTo>
                  <a:pt x="2305" y="60456"/>
                </a:moveTo>
                <a:cubicBezTo>
                  <a:pt x="3502" y="55985"/>
                  <a:pt x="-7141" y="43705"/>
                  <a:pt x="9484" y="33629"/>
                </a:cubicBezTo>
                <a:cubicBezTo>
                  <a:pt x="26110" y="23553"/>
                  <a:pt x="86629" y="5605"/>
                  <a:pt x="1020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1" name="Google Shape;711;p45"/>
          <p:cNvSpPr txBox="1"/>
          <p:nvPr/>
        </p:nvSpPr>
        <p:spPr>
          <a:xfrm rot="-851836">
            <a:off x="1323821" y="1555807"/>
            <a:ext cx="1242757" cy="304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Multiply values by 0 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→ 0 x h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45"/>
          <p:cNvSpPr txBox="1"/>
          <p:nvPr/>
        </p:nvSpPr>
        <p:spPr>
          <a:xfrm rot="-1092976">
            <a:off x="2090574" y="1899686"/>
            <a:ext cx="1242784" cy="304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45"/>
          <p:cNvSpPr txBox="1"/>
          <p:nvPr/>
        </p:nvSpPr>
        <p:spPr>
          <a:xfrm rot="-2045804">
            <a:off x="2937548" y="2065143"/>
            <a:ext cx="1242615" cy="304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x h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45"/>
          <p:cNvSpPr/>
          <p:nvPr/>
        </p:nvSpPr>
        <p:spPr>
          <a:xfrm>
            <a:off x="4415932" y="1543875"/>
            <a:ext cx="1488000" cy="1454725"/>
          </a:xfrm>
          <a:custGeom>
            <a:rect b="b" l="l" r="r" t="t"/>
            <a:pathLst>
              <a:path extrusionOk="0" h="58189" w="59520">
                <a:moveTo>
                  <a:pt x="3598" y="58189"/>
                </a:moveTo>
                <a:cubicBezTo>
                  <a:pt x="3724" y="54474"/>
                  <a:pt x="-4966" y="45594"/>
                  <a:pt x="4354" y="35896"/>
                </a:cubicBezTo>
                <a:cubicBezTo>
                  <a:pt x="13674" y="26198"/>
                  <a:pt x="50326" y="5983"/>
                  <a:pt x="595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15" name="Google Shape;715;p45"/>
          <p:cNvSpPr txBox="1"/>
          <p:nvPr/>
        </p:nvSpPr>
        <p:spPr>
          <a:xfrm rot="-2700587">
            <a:off x="3791456" y="2240634"/>
            <a:ext cx="1242457" cy="30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x h</a:t>
            </a:r>
            <a:r>
              <a:rPr baseline="-25000"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45"/>
          <p:cNvSpPr txBox="1"/>
          <p:nvPr/>
        </p:nvSpPr>
        <p:spPr>
          <a:xfrm>
            <a:off x="6060725" y="3330350"/>
            <a:ext cx="20253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 provide weighted hidden states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(multiplied by attention weights)</a:t>
            </a:r>
            <a:endParaRPr sz="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6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46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46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4" name="Google Shape;724;p46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5" name="Google Shape;725;p46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26" name="Google Shape;726;p46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7" name="Google Shape;727;p46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8" name="Google Shape;728;p46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46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46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1" name="Google Shape;731;p46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32" name="Google Shape;732;p46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3" name="Google Shape;733;p46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46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46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36" name="Google Shape;736;p46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46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46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" name="Google Shape;739;p46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46"/>
          <p:cNvSpPr txBox="1"/>
          <p:nvPr/>
        </p:nvSpPr>
        <p:spPr>
          <a:xfrm>
            <a:off x="673175" y="2699981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46"/>
          <p:cNvSpPr txBox="1"/>
          <p:nvPr/>
        </p:nvSpPr>
        <p:spPr>
          <a:xfrm>
            <a:off x="1774463" y="271394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46"/>
          <p:cNvSpPr txBox="1"/>
          <p:nvPr/>
        </p:nvSpPr>
        <p:spPr>
          <a:xfrm>
            <a:off x="2921063" y="269595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p46"/>
          <p:cNvSpPr txBox="1"/>
          <p:nvPr/>
        </p:nvSpPr>
        <p:spPr>
          <a:xfrm>
            <a:off x="4002413" y="2713953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4" name="Google Shape;744;p46"/>
          <p:cNvSpPr txBox="1"/>
          <p:nvPr/>
        </p:nvSpPr>
        <p:spPr>
          <a:xfrm>
            <a:off x="1159000" y="383225"/>
            <a:ext cx="3463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hidden states from question will be sent for 1</a:t>
            </a:r>
            <a:r>
              <a:rPr baseline="30000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’ in the answer?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46"/>
          <p:cNvSpPr txBox="1"/>
          <p:nvPr/>
        </p:nvSpPr>
        <p:spPr>
          <a:xfrm>
            <a:off x="1159000" y="870225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Attention weights for ‘I’ → [0, 0, 1, 0 ]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46"/>
          <p:cNvSpPr/>
          <p:nvPr/>
        </p:nvSpPr>
        <p:spPr>
          <a:xfrm>
            <a:off x="1110615" y="1171350"/>
            <a:ext cx="4802750" cy="1813675"/>
          </a:xfrm>
          <a:custGeom>
            <a:rect b="b" l="l" r="r" t="t"/>
            <a:pathLst>
              <a:path extrusionOk="0" h="72547" w="192110">
                <a:moveTo>
                  <a:pt x="5451" y="72547"/>
                </a:moveTo>
                <a:cubicBezTo>
                  <a:pt x="7403" y="66187"/>
                  <a:pt x="-13945" y="46475"/>
                  <a:pt x="17165" y="34384"/>
                </a:cubicBezTo>
                <a:cubicBezTo>
                  <a:pt x="48275" y="22293"/>
                  <a:pt x="162953" y="5731"/>
                  <a:pt x="19211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47" name="Google Shape;747;p46"/>
          <p:cNvSpPr/>
          <p:nvPr/>
        </p:nvSpPr>
        <p:spPr>
          <a:xfrm>
            <a:off x="2192002" y="1303575"/>
            <a:ext cx="3702475" cy="1681450"/>
          </a:xfrm>
          <a:custGeom>
            <a:rect b="b" l="l" r="r" t="t"/>
            <a:pathLst>
              <a:path extrusionOk="0" h="67258" w="148099">
                <a:moveTo>
                  <a:pt x="4894" y="67258"/>
                </a:moveTo>
                <a:cubicBezTo>
                  <a:pt x="6216" y="62409"/>
                  <a:pt x="-11039" y="49373"/>
                  <a:pt x="12828" y="38163"/>
                </a:cubicBezTo>
                <a:cubicBezTo>
                  <a:pt x="36696" y="26953"/>
                  <a:pt x="125554" y="6361"/>
                  <a:pt x="1480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48" name="Google Shape;748;p46"/>
          <p:cNvSpPr/>
          <p:nvPr/>
        </p:nvSpPr>
        <p:spPr>
          <a:xfrm>
            <a:off x="3352484" y="1473625"/>
            <a:ext cx="2551450" cy="1511400"/>
          </a:xfrm>
          <a:custGeom>
            <a:rect b="b" l="l" r="r" t="t"/>
            <a:pathLst>
              <a:path extrusionOk="0" h="60456" w="102058">
                <a:moveTo>
                  <a:pt x="2305" y="60456"/>
                </a:moveTo>
                <a:cubicBezTo>
                  <a:pt x="3502" y="55985"/>
                  <a:pt x="-7141" y="43705"/>
                  <a:pt x="9484" y="33629"/>
                </a:cubicBezTo>
                <a:cubicBezTo>
                  <a:pt x="26110" y="23553"/>
                  <a:pt x="86629" y="5605"/>
                  <a:pt x="1020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49" name="Google Shape;749;p46"/>
          <p:cNvSpPr txBox="1"/>
          <p:nvPr/>
        </p:nvSpPr>
        <p:spPr>
          <a:xfrm rot="-851836">
            <a:off x="1323821" y="1555807"/>
            <a:ext cx="1242757" cy="304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Multiply values by 0 → 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46"/>
          <p:cNvSpPr txBox="1"/>
          <p:nvPr/>
        </p:nvSpPr>
        <p:spPr>
          <a:xfrm rot="-1092976">
            <a:off x="2090574" y="1899686"/>
            <a:ext cx="1242784" cy="304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Google Shape;751;p46"/>
          <p:cNvSpPr txBox="1"/>
          <p:nvPr/>
        </p:nvSpPr>
        <p:spPr>
          <a:xfrm rot="-2045804">
            <a:off x="2937548" y="2065143"/>
            <a:ext cx="1242615" cy="304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46"/>
          <p:cNvSpPr/>
          <p:nvPr/>
        </p:nvSpPr>
        <p:spPr>
          <a:xfrm>
            <a:off x="4415932" y="1543875"/>
            <a:ext cx="1488000" cy="1454725"/>
          </a:xfrm>
          <a:custGeom>
            <a:rect b="b" l="l" r="r" t="t"/>
            <a:pathLst>
              <a:path extrusionOk="0" h="58189" w="59520">
                <a:moveTo>
                  <a:pt x="3598" y="58189"/>
                </a:moveTo>
                <a:cubicBezTo>
                  <a:pt x="3724" y="54474"/>
                  <a:pt x="-4966" y="45594"/>
                  <a:pt x="4354" y="35896"/>
                </a:cubicBezTo>
                <a:cubicBezTo>
                  <a:pt x="13674" y="26198"/>
                  <a:pt x="50326" y="5983"/>
                  <a:pt x="595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53" name="Google Shape;753;p46"/>
          <p:cNvSpPr txBox="1"/>
          <p:nvPr/>
        </p:nvSpPr>
        <p:spPr>
          <a:xfrm rot="-2700587">
            <a:off x="3791456" y="2240634"/>
            <a:ext cx="1242457" cy="30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46"/>
          <p:cNvSpPr txBox="1"/>
          <p:nvPr/>
        </p:nvSpPr>
        <p:spPr>
          <a:xfrm>
            <a:off x="5935900" y="2674675"/>
            <a:ext cx="210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much data Decoder is getting to look at?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7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47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47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2" name="Google Shape;762;p47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3" name="Google Shape;763;p47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4" name="Google Shape;764;p47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47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6" name="Google Shape;766;p47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47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7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9" name="Google Shape;769;p47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0" name="Google Shape;770;p47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47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2" name="Google Shape;772;p47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47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74" name="Google Shape;774;p47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47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47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7" name="Google Shape;777;p47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8" name="Google Shape;778;p47"/>
          <p:cNvSpPr txBox="1"/>
          <p:nvPr/>
        </p:nvSpPr>
        <p:spPr>
          <a:xfrm>
            <a:off x="673175" y="2699981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9" name="Google Shape;779;p47"/>
          <p:cNvSpPr txBox="1"/>
          <p:nvPr/>
        </p:nvSpPr>
        <p:spPr>
          <a:xfrm>
            <a:off x="1774463" y="271394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Google Shape;780;p47"/>
          <p:cNvSpPr txBox="1"/>
          <p:nvPr/>
        </p:nvSpPr>
        <p:spPr>
          <a:xfrm>
            <a:off x="2921063" y="2695950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47"/>
          <p:cNvSpPr txBox="1"/>
          <p:nvPr/>
        </p:nvSpPr>
        <p:spPr>
          <a:xfrm>
            <a:off x="4002413" y="2713953"/>
            <a:ext cx="757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47"/>
          <p:cNvSpPr txBox="1"/>
          <p:nvPr/>
        </p:nvSpPr>
        <p:spPr>
          <a:xfrm>
            <a:off x="1159000" y="383225"/>
            <a:ext cx="3463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hidden states from question will be sent for 1</a:t>
            </a:r>
            <a:r>
              <a:rPr baseline="30000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’ in the answer?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47"/>
          <p:cNvSpPr txBox="1"/>
          <p:nvPr/>
        </p:nvSpPr>
        <p:spPr>
          <a:xfrm>
            <a:off x="1159000" y="870225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Attention weights for ‘I’ → [0, 0, 1, 0 ]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47"/>
          <p:cNvSpPr/>
          <p:nvPr/>
        </p:nvSpPr>
        <p:spPr>
          <a:xfrm>
            <a:off x="1110615" y="1171350"/>
            <a:ext cx="4802750" cy="1813675"/>
          </a:xfrm>
          <a:custGeom>
            <a:rect b="b" l="l" r="r" t="t"/>
            <a:pathLst>
              <a:path extrusionOk="0" h="72547" w="192110">
                <a:moveTo>
                  <a:pt x="5451" y="72547"/>
                </a:moveTo>
                <a:cubicBezTo>
                  <a:pt x="7403" y="66187"/>
                  <a:pt x="-13945" y="46475"/>
                  <a:pt x="17165" y="34384"/>
                </a:cubicBezTo>
                <a:cubicBezTo>
                  <a:pt x="48275" y="22293"/>
                  <a:pt x="162953" y="5731"/>
                  <a:pt x="19211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85" name="Google Shape;785;p47"/>
          <p:cNvSpPr/>
          <p:nvPr/>
        </p:nvSpPr>
        <p:spPr>
          <a:xfrm>
            <a:off x="2192002" y="1303575"/>
            <a:ext cx="3702475" cy="1681450"/>
          </a:xfrm>
          <a:custGeom>
            <a:rect b="b" l="l" r="r" t="t"/>
            <a:pathLst>
              <a:path extrusionOk="0" h="67258" w="148099">
                <a:moveTo>
                  <a:pt x="4894" y="67258"/>
                </a:moveTo>
                <a:cubicBezTo>
                  <a:pt x="6216" y="62409"/>
                  <a:pt x="-11039" y="49373"/>
                  <a:pt x="12828" y="38163"/>
                </a:cubicBezTo>
                <a:cubicBezTo>
                  <a:pt x="36696" y="26953"/>
                  <a:pt x="125554" y="6361"/>
                  <a:pt x="1480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86" name="Google Shape;786;p47"/>
          <p:cNvSpPr/>
          <p:nvPr/>
        </p:nvSpPr>
        <p:spPr>
          <a:xfrm>
            <a:off x="3352484" y="1473625"/>
            <a:ext cx="2551450" cy="1511400"/>
          </a:xfrm>
          <a:custGeom>
            <a:rect b="b" l="l" r="r" t="t"/>
            <a:pathLst>
              <a:path extrusionOk="0" h="60456" w="102058">
                <a:moveTo>
                  <a:pt x="2305" y="60456"/>
                </a:moveTo>
                <a:cubicBezTo>
                  <a:pt x="3502" y="55985"/>
                  <a:pt x="-7141" y="43705"/>
                  <a:pt x="9484" y="33629"/>
                </a:cubicBezTo>
                <a:cubicBezTo>
                  <a:pt x="26110" y="23553"/>
                  <a:pt x="86629" y="5605"/>
                  <a:pt x="10205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87" name="Google Shape;787;p47"/>
          <p:cNvSpPr txBox="1"/>
          <p:nvPr/>
        </p:nvSpPr>
        <p:spPr>
          <a:xfrm rot="-851836">
            <a:off x="1323821" y="1555807"/>
            <a:ext cx="1242757" cy="3045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Multiply values by 0 → 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47"/>
          <p:cNvSpPr txBox="1"/>
          <p:nvPr/>
        </p:nvSpPr>
        <p:spPr>
          <a:xfrm rot="-1092976">
            <a:off x="2090574" y="1899686"/>
            <a:ext cx="1242784" cy="304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47"/>
          <p:cNvSpPr txBox="1"/>
          <p:nvPr/>
        </p:nvSpPr>
        <p:spPr>
          <a:xfrm rot="-2045804">
            <a:off x="2937548" y="2065143"/>
            <a:ext cx="1242615" cy="3043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47"/>
          <p:cNvSpPr/>
          <p:nvPr/>
        </p:nvSpPr>
        <p:spPr>
          <a:xfrm>
            <a:off x="4415932" y="1543875"/>
            <a:ext cx="1488000" cy="1454725"/>
          </a:xfrm>
          <a:custGeom>
            <a:rect b="b" l="l" r="r" t="t"/>
            <a:pathLst>
              <a:path extrusionOk="0" h="58189" w="59520">
                <a:moveTo>
                  <a:pt x="3598" y="58189"/>
                </a:moveTo>
                <a:cubicBezTo>
                  <a:pt x="3724" y="54474"/>
                  <a:pt x="-4966" y="45594"/>
                  <a:pt x="4354" y="35896"/>
                </a:cubicBezTo>
                <a:cubicBezTo>
                  <a:pt x="13674" y="26198"/>
                  <a:pt x="50326" y="5983"/>
                  <a:pt x="595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91" name="Google Shape;791;p47"/>
          <p:cNvSpPr txBox="1"/>
          <p:nvPr/>
        </p:nvSpPr>
        <p:spPr>
          <a:xfrm rot="-2700587">
            <a:off x="3791456" y="2240634"/>
            <a:ext cx="1242457" cy="3046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47"/>
          <p:cNvSpPr txBox="1"/>
          <p:nvPr/>
        </p:nvSpPr>
        <p:spPr>
          <a:xfrm>
            <a:off x="5935900" y="2979475"/>
            <a:ext cx="210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much data Decoder is getting to look at?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47"/>
          <p:cNvSpPr txBox="1"/>
          <p:nvPr/>
        </p:nvSpPr>
        <p:spPr>
          <a:xfrm>
            <a:off x="5165500" y="3711325"/>
            <a:ext cx="3643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Number of time steps +2) X RNN state size</a:t>
            </a:r>
            <a:endParaRPr b="1"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47"/>
          <p:cNvSpPr txBox="1"/>
          <p:nvPr/>
        </p:nvSpPr>
        <p:spPr>
          <a:xfrm>
            <a:off x="5848925" y="4443175"/>
            <a:ext cx="2225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. . . still the same amount of numbers as earlier :( 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8"/>
          <p:cNvSpPr txBox="1"/>
          <p:nvPr/>
        </p:nvSpPr>
        <p:spPr>
          <a:xfrm>
            <a:off x="4189075" y="20325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provide ‘only’ the right info with less data to Decoder?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0" name="Google Shape;8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9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49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49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8" name="Google Shape;808;p49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09" name="Google Shape;809;p49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0" name="Google Shape;810;p49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9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2" name="Google Shape;812;p49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49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4" name="Google Shape;814;p49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15" name="Google Shape;815;p49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16" name="Google Shape;816;p49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49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49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49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20" name="Google Shape;820;p49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49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49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49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49"/>
          <p:cNvSpPr txBox="1"/>
          <p:nvPr/>
        </p:nvSpPr>
        <p:spPr>
          <a:xfrm>
            <a:off x="1159000" y="383225"/>
            <a:ext cx="3463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hidden states from question will be sent for 1</a:t>
            </a:r>
            <a:r>
              <a:rPr baseline="30000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’ in the answer?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49"/>
          <p:cNvSpPr txBox="1"/>
          <p:nvPr/>
        </p:nvSpPr>
        <p:spPr>
          <a:xfrm>
            <a:off x="1159000" y="870225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Attention weights for ‘I’ → [0, 0, 1, 0 ]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49"/>
          <p:cNvSpPr txBox="1"/>
          <p:nvPr/>
        </p:nvSpPr>
        <p:spPr>
          <a:xfrm rot="-1977224">
            <a:off x="1176548" y="2236521"/>
            <a:ext cx="1243103" cy="304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49"/>
          <p:cNvSpPr txBox="1"/>
          <p:nvPr/>
        </p:nvSpPr>
        <p:spPr>
          <a:xfrm rot="-3575107">
            <a:off x="1833520" y="2374137"/>
            <a:ext cx="1101020" cy="30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49"/>
          <p:cNvSpPr txBox="1"/>
          <p:nvPr/>
        </p:nvSpPr>
        <p:spPr>
          <a:xfrm rot="3919103">
            <a:off x="2904633" y="2459900"/>
            <a:ext cx="975632" cy="304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49"/>
          <p:cNvSpPr txBox="1"/>
          <p:nvPr/>
        </p:nvSpPr>
        <p:spPr>
          <a:xfrm rot="2051789">
            <a:off x="3488038" y="2377365"/>
            <a:ext cx="1242632" cy="30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49"/>
          <p:cNvSpPr txBox="1"/>
          <p:nvPr/>
        </p:nvSpPr>
        <p:spPr>
          <a:xfrm>
            <a:off x="5935900" y="2979475"/>
            <a:ext cx="210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first summarize all hidden states before sending it Decoder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9"/>
          <p:cNvSpPr/>
          <p:nvPr/>
        </p:nvSpPr>
        <p:spPr>
          <a:xfrm>
            <a:off x="2017150" y="1443413"/>
            <a:ext cx="1747500" cy="432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2" name="Google Shape;832;p49"/>
          <p:cNvCxnSpPr>
            <a:stCxn id="805" idx="0"/>
            <a:endCxn id="831" idx="2"/>
          </p:cNvCxnSpPr>
          <p:nvPr/>
        </p:nvCxnSpPr>
        <p:spPr>
          <a:xfrm flipH="1" rot="10800000">
            <a:off x="1190100" y="1876082"/>
            <a:ext cx="17007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49"/>
          <p:cNvCxnSpPr>
            <a:stCxn id="806" idx="0"/>
            <a:endCxn id="831" idx="2"/>
          </p:cNvCxnSpPr>
          <p:nvPr/>
        </p:nvCxnSpPr>
        <p:spPr>
          <a:xfrm flipH="1" rot="10800000">
            <a:off x="2289458" y="1876082"/>
            <a:ext cx="6015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49"/>
          <p:cNvCxnSpPr>
            <a:stCxn id="807" idx="0"/>
            <a:endCxn id="831" idx="2"/>
          </p:cNvCxnSpPr>
          <p:nvPr/>
        </p:nvCxnSpPr>
        <p:spPr>
          <a:xfrm rot="10800000">
            <a:off x="2890816" y="1876082"/>
            <a:ext cx="4980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5" name="Google Shape;835;p49"/>
          <p:cNvCxnSpPr>
            <a:endCxn id="831" idx="2"/>
          </p:cNvCxnSpPr>
          <p:nvPr/>
        </p:nvCxnSpPr>
        <p:spPr>
          <a:xfrm rot="10800000">
            <a:off x="2890900" y="1876013"/>
            <a:ext cx="15972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6" name="Google Shape;836;p49"/>
          <p:cNvCxnSpPr>
            <a:stCxn id="831" idx="3"/>
            <a:endCxn id="818" idx="1"/>
          </p:cNvCxnSpPr>
          <p:nvPr/>
        </p:nvCxnSpPr>
        <p:spPr>
          <a:xfrm flipH="1" rot="10800000">
            <a:off x="3764650" y="1600313"/>
            <a:ext cx="2145900" cy="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7" name="Google Shape;837;p49"/>
          <p:cNvSpPr txBox="1"/>
          <p:nvPr/>
        </p:nvSpPr>
        <p:spPr>
          <a:xfrm rot="-142742">
            <a:off x="4148385" y="1322132"/>
            <a:ext cx="1243071" cy="30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Context Vector</a:t>
            </a:r>
            <a:endParaRPr sz="1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0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Google Shape;843;p50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Google Shape;844;p50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5" name="Google Shape;845;p50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6" name="Google Shape;846;p50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47" name="Google Shape;847;p50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50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9" name="Google Shape;849;p50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0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0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52" name="Google Shape;852;p50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53" name="Google Shape;853;p50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50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5" name="Google Shape;855;p50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6" name="Google Shape;856;p50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857" name="Google Shape;857;p50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8" name="Google Shape;858;p50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9" name="Google Shape;859;p50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50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50"/>
          <p:cNvSpPr txBox="1"/>
          <p:nvPr/>
        </p:nvSpPr>
        <p:spPr>
          <a:xfrm>
            <a:off x="1159000" y="383225"/>
            <a:ext cx="34638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What hidden states from question will be sent for 1</a:t>
            </a:r>
            <a:r>
              <a:rPr baseline="30000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’ in the answer?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50"/>
          <p:cNvSpPr txBox="1"/>
          <p:nvPr/>
        </p:nvSpPr>
        <p:spPr>
          <a:xfrm>
            <a:off x="1159000" y="870225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Attention weights for ‘I’ → [0, 0, 1, 0 ]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50"/>
          <p:cNvSpPr txBox="1"/>
          <p:nvPr/>
        </p:nvSpPr>
        <p:spPr>
          <a:xfrm rot="-1977224">
            <a:off x="1176548" y="2236521"/>
            <a:ext cx="1243103" cy="304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4" name="Google Shape;864;p50"/>
          <p:cNvSpPr txBox="1"/>
          <p:nvPr/>
        </p:nvSpPr>
        <p:spPr>
          <a:xfrm rot="-3575107">
            <a:off x="1833520" y="2374137"/>
            <a:ext cx="1101020" cy="30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5" name="Google Shape;865;p50"/>
          <p:cNvSpPr txBox="1"/>
          <p:nvPr/>
        </p:nvSpPr>
        <p:spPr>
          <a:xfrm rot="3919103">
            <a:off x="2904633" y="2459900"/>
            <a:ext cx="975632" cy="304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50"/>
          <p:cNvSpPr txBox="1"/>
          <p:nvPr/>
        </p:nvSpPr>
        <p:spPr>
          <a:xfrm rot="2051789">
            <a:off x="3488038" y="2377365"/>
            <a:ext cx="1242632" cy="30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50"/>
          <p:cNvSpPr/>
          <p:nvPr/>
        </p:nvSpPr>
        <p:spPr>
          <a:xfrm>
            <a:off x="2017150" y="1443413"/>
            <a:ext cx="1747500" cy="432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68" name="Google Shape;868;p50"/>
          <p:cNvCxnSpPr>
            <a:stCxn id="842" idx="0"/>
            <a:endCxn id="867" idx="2"/>
          </p:cNvCxnSpPr>
          <p:nvPr/>
        </p:nvCxnSpPr>
        <p:spPr>
          <a:xfrm flipH="1" rot="10800000">
            <a:off x="1190100" y="1876082"/>
            <a:ext cx="17007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50"/>
          <p:cNvCxnSpPr>
            <a:stCxn id="843" idx="0"/>
            <a:endCxn id="867" idx="2"/>
          </p:cNvCxnSpPr>
          <p:nvPr/>
        </p:nvCxnSpPr>
        <p:spPr>
          <a:xfrm flipH="1" rot="10800000">
            <a:off x="2289458" y="1876082"/>
            <a:ext cx="6015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0" name="Google Shape;870;p50"/>
          <p:cNvCxnSpPr>
            <a:stCxn id="844" idx="0"/>
            <a:endCxn id="867" idx="2"/>
          </p:cNvCxnSpPr>
          <p:nvPr/>
        </p:nvCxnSpPr>
        <p:spPr>
          <a:xfrm rot="10800000">
            <a:off x="2890816" y="1876082"/>
            <a:ext cx="4980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1" name="Google Shape;871;p50"/>
          <p:cNvCxnSpPr>
            <a:endCxn id="867" idx="2"/>
          </p:cNvCxnSpPr>
          <p:nvPr/>
        </p:nvCxnSpPr>
        <p:spPr>
          <a:xfrm rot="10800000">
            <a:off x="2890900" y="1876013"/>
            <a:ext cx="15972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2" name="Google Shape;872;p50"/>
          <p:cNvCxnSpPr>
            <a:stCxn id="867" idx="3"/>
            <a:endCxn id="855" idx="1"/>
          </p:cNvCxnSpPr>
          <p:nvPr/>
        </p:nvCxnSpPr>
        <p:spPr>
          <a:xfrm flipH="1" rot="10800000">
            <a:off x="3764650" y="1600313"/>
            <a:ext cx="2145900" cy="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50"/>
          <p:cNvSpPr txBox="1"/>
          <p:nvPr/>
        </p:nvSpPr>
        <p:spPr>
          <a:xfrm rot="-142742">
            <a:off x="4148385" y="1322132"/>
            <a:ext cx="1243071" cy="30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Context Vector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4" name="Google Shape;874;p50"/>
          <p:cNvSpPr txBox="1"/>
          <p:nvPr/>
        </p:nvSpPr>
        <p:spPr>
          <a:xfrm>
            <a:off x="5935900" y="2979475"/>
            <a:ext cx="210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much data Decoder is getting to look at?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50"/>
          <p:cNvSpPr txBox="1"/>
          <p:nvPr/>
        </p:nvSpPr>
        <p:spPr>
          <a:xfrm>
            <a:off x="5935900" y="3665275"/>
            <a:ext cx="210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3 * </a:t>
            </a: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RNN state size</a:t>
            </a:r>
            <a:endParaRPr b="1"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1"/>
          <p:cNvSpPr txBox="1"/>
          <p:nvPr/>
        </p:nvSpPr>
        <p:spPr>
          <a:xfrm>
            <a:off x="4189075" y="1690875"/>
            <a:ext cx="41871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Yay!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are providing ‘only’ relevant information with less amount of numbers!!!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1" name="Google Shape;8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00" y="1287688"/>
            <a:ext cx="2404050" cy="25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2010150" y="27508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3109508" y="27508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4208866" y="27508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5308224" y="27508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>
            <a:off x="2655976" y="31017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8" name="Google Shape;98;p16"/>
          <p:cNvCxnSpPr/>
          <p:nvPr/>
        </p:nvCxnSpPr>
        <p:spPr>
          <a:xfrm>
            <a:off x="3755334" y="31017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9" name="Google Shape;99;p16"/>
          <p:cNvCxnSpPr>
            <a:stCxn id="93" idx="0"/>
          </p:cNvCxnSpPr>
          <p:nvPr/>
        </p:nvCxnSpPr>
        <p:spPr>
          <a:xfrm flipH="1" rot="10800000">
            <a:off x="2333100" y="2492582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 txBox="1"/>
          <p:nvPr/>
        </p:nvSpPr>
        <p:spPr>
          <a:xfrm>
            <a:off x="2061771" y="2288750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 flipH="1" rot="10800000">
            <a:off x="3432421" y="2492582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3161129" y="2288750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flipH="1" rot="10800000">
            <a:off x="4531779" y="2492582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6"/>
          <p:cNvSpPr txBox="1"/>
          <p:nvPr/>
        </p:nvSpPr>
        <p:spPr>
          <a:xfrm>
            <a:off x="4260487" y="2288750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 flipH="1" rot="10800000">
            <a:off x="5631137" y="2492582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6"/>
          <p:cNvSpPr txBox="1"/>
          <p:nvPr/>
        </p:nvSpPr>
        <p:spPr>
          <a:xfrm>
            <a:off x="5359845" y="2288750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4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" name="Google Shape;107;p16"/>
          <p:cNvCxnSpPr/>
          <p:nvPr/>
        </p:nvCxnSpPr>
        <p:spPr>
          <a:xfrm>
            <a:off x="4854692" y="31017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8" name="Google Shape;108;p16"/>
          <p:cNvCxnSpPr/>
          <p:nvPr/>
        </p:nvCxnSpPr>
        <p:spPr>
          <a:xfrm flipH="1" rot="10800000">
            <a:off x="2333063" y="34641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" name="Google Shape;109;p16"/>
          <p:cNvSpPr txBox="1"/>
          <p:nvPr/>
        </p:nvSpPr>
        <p:spPr>
          <a:xfrm>
            <a:off x="2140346" y="3719997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 flipH="1" rot="10800000">
            <a:off x="3432421" y="34641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6"/>
          <p:cNvCxnSpPr/>
          <p:nvPr/>
        </p:nvCxnSpPr>
        <p:spPr>
          <a:xfrm flipH="1" rot="10800000">
            <a:off x="4531779" y="34641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16"/>
          <p:cNvCxnSpPr/>
          <p:nvPr/>
        </p:nvCxnSpPr>
        <p:spPr>
          <a:xfrm flipH="1" rot="10800000">
            <a:off x="5631137" y="34641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3" name="Google Shape;113;p16"/>
          <p:cNvSpPr/>
          <p:nvPr/>
        </p:nvSpPr>
        <p:spPr>
          <a:xfrm>
            <a:off x="6407599" y="275992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 flipH="1" rot="10800000">
            <a:off x="6730512" y="2501620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6"/>
          <p:cNvSpPr txBox="1"/>
          <p:nvPr/>
        </p:nvSpPr>
        <p:spPr>
          <a:xfrm>
            <a:off x="6459220" y="2297788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5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" name="Google Shape;116;p16"/>
          <p:cNvCxnSpPr/>
          <p:nvPr/>
        </p:nvCxnSpPr>
        <p:spPr>
          <a:xfrm>
            <a:off x="5954067" y="311077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" name="Google Shape;117;p16"/>
          <p:cNvCxnSpPr/>
          <p:nvPr/>
        </p:nvCxnSpPr>
        <p:spPr>
          <a:xfrm flipH="1" rot="10800000">
            <a:off x="6730512" y="347317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" name="Google Shape;118;p16"/>
          <p:cNvSpPr txBox="1"/>
          <p:nvPr/>
        </p:nvSpPr>
        <p:spPr>
          <a:xfrm>
            <a:off x="3067525" y="3720000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210525" y="3720000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swim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5277325" y="3720000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very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420325" y="3720000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well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010150" y="1531682"/>
            <a:ext cx="645900" cy="70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109508" y="1531682"/>
            <a:ext cx="645900" cy="70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4208866" y="1531682"/>
            <a:ext cx="645900" cy="70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308224" y="1531682"/>
            <a:ext cx="645900" cy="70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16"/>
          <p:cNvCxnSpPr/>
          <p:nvPr/>
        </p:nvCxnSpPr>
        <p:spPr>
          <a:xfrm>
            <a:off x="2655976" y="18825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3755334" y="18825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" name="Google Shape;128;p16"/>
          <p:cNvCxnSpPr/>
          <p:nvPr/>
        </p:nvCxnSpPr>
        <p:spPr>
          <a:xfrm>
            <a:off x="4854692" y="18825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9" name="Google Shape;129;p16"/>
          <p:cNvCxnSpPr/>
          <p:nvPr/>
        </p:nvCxnSpPr>
        <p:spPr>
          <a:xfrm flipH="1" rot="10800000">
            <a:off x="2333063" y="22449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" name="Google Shape;130;p16"/>
          <p:cNvCxnSpPr/>
          <p:nvPr/>
        </p:nvCxnSpPr>
        <p:spPr>
          <a:xfrm flipH="1" rot="10800000">
            <a:off x="3432421" y="22449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" name="Google Shape;131;p16"/>
          <p:cNvCxnSpPr/>
          <p:nvPr/>
        </p:nvCxnSpPr>
        <p:spPr>
          <a:xfrm flipH="1" rot="10800000">
            <a:off x="4531779" y="22449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" name="Google Shape;132;p16"/>
          <p:cNvCxnSpPr/>
          <p:nvPr/>
        </p:nvCxnSpPr>
        <p:spPr>
          <a:xfrm flipH="1" rot="10800000">
            <a:off x="5631137" y="22449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3" name="Google Shape;133;p16"/>
          <p:cNvSpPr/>
          <p:nvPr/>
        </p:nvSpPr>
        <p:spPr>
          <a:xfrm>
            <a:off x="6407599" y="1540720"/>
            <a:ext cx="645900" cy="70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4" name="Google Shape;134;p16"/>
          <p:cNvCxnSpPr/>
          <p:nvPr/>
        </p:nvCxnSpPr>
        <p:spPr>
          <a:xfrm>
            <a:off x="5954067" y="189157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5" name="Google Shape;135;p16"/>
          <p:cNvCxnSpPr/>
          <p:nvPr/>
        </p:nvCxnSpPr>
        <p:spPr>
          <a:xfrm flipH="1" rot="10800000">
            <a:off x="6730512" y="225397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" name="Google Shape;136;p16"/>
          <p:cNvCxnSpPr/>
          <p:nvPr/>
        </p:nvCxnSpPr>
        <p:spPr>
          <a:xfrm>
            <a:off x="7053492" y="18825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7" name="Google Shape;137;p16"/>
          <p:cNvSpPr txBox="1"/>
          <p:nvPr/>
        </p:nvSpPr>
        <p:spPr>
          <a:xfrm>
            <a:off x="7423325" y="1753375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416950" y="4265575"/>
            <a:ext cx="6357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Two LSTMs stacked over each other .. to learn deeper features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2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52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52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9" name="Google Shape;889;p52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90" name="Google Shape;890;p52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91" name="Google Shape;891;p52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52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3" name="Google Shape;893;p52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52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52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6" name="Google Shape;896;p52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97" name="Google Shape;897;p52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8" name="Google Shape;898;p52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" name="Google Shape;899;p52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0" name="Google Shape;900;p52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01" name="Google Shape;901;p52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2" name="Google Shape;902;p52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3" name="Google Shape;903;p52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4" name="Google Shape;904;p52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5" name="Google Shape;905;p52"/>
          <p:cNvSpPr txBox="1"/>
          <p:nvPr/>
        </p:nvSpPr>
        <p:spPr>
          <a:xfrm>
            <a:off x="1159000" y="383225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Context vector </a:t>
            </a: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for 2</a:t>
            </a:r>
            <a:r>
              <a:rPr baseline="30000"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studied</a:t>
            </a:r>
            <a:r>
              <a:rPr lang="en" sz="1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 sz="1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52"/>
          <p:cNvSpPr txBox="1"/>
          <p:nvPr/>
        </p:nvSpPr>
        <p:spPr>
          <a:xfrm>
            <a:off x="1159000" y="671500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Attention weights for studied’ → [0, 0.3, 0, 0.7 ]</a:t>
            </a:r>
            <a:endParaRPr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52"/>
          <p:cNvSpPr txBox="1"/>
          <p:nvPr/>
        </p:nvSpPr>
        <p:spPr>
          <a:xfrm rot="-1977224">
            <a:off x="1176548" y="2236521"/>
            <a:ext cx="1243103" cy="304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8" name="Google Shape;908;p52"/>
          <p:cNvSpPr txBox="1"/>
          <p:nvPr/>
        </p:nvSpPr>
        <p:spPr>
          <a:xfrm rot="-3575107">
            <a:off x="1833520" y="2374137"/>
            <a:ext cx="1101020" cy="30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0.3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9" name="Google Shape;909;p52"/>
          <p:cNvSpPr txBox="1"/>
          <p:nvPr/>
        </p:nvSpPr>
        <p:spPr>
          <a:xfrm rot="3919103">
            <a:off x="2904633" y="2459900"/>
            <a:ext cx="975632" cy="304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52"/>
          <p:cNvSpPr txBox="1"/>
          <p:nvPr/>
        </p:nvSpPr>
        <p:spPr>
          <a:xfrm rot="2051789">
            <a:off x="3488038" y="2377365"/>
            <a:ext cx="1242632" cy="30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0.7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1" name="Google Shape;911;p52"/>
          <p:cNvSpPr/>
          <p:nvPr/>
        </p:nvSpPr>
        <p:spPr>
          <a:xfrm>
            <a:off x="2017150" y="1443413"/>
            <a:ext cx="1747500" cy="432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2" name="Google Shape;912;p52"/>
          <p:cNvCxnSpPr>
            <a:stCxn id="886" idx="0"/>
            <a:endCxn id="911" idx="2"/>
          </p:cNvCxnSpPr>
          <p:nvPr/>
        </p:nvCxnSpPr>
        <p:spPr>
          <a:xfrm flipH="1" rot="10800000">
            <a:off x="1190100" y="1876082"/>
            <a:ext cx="17007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52"/>
          <p:cNvCxnSpPr>
            <a:stCxn id="887" idx="0"/>
            <a:endCxn id="911" idx="2"/>
          </p:cNvCxnSpPr>
          <p:nvPr/>
        </p:nvCxnSpPr>
        <p:spPr>
          <a:xfrm flipH="1" rot="10800000">
            <a:off x="2289458" y="1876082"/>
            <a:ext cx="6015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52"/>
          <p:cNvCxnSpPr>
            <a:stCxn id="888" idx="0"/>
            <a:endCxn id="911" idx="2"/>
          </p:cNvCxnSpPr>
          <p:nvPr/>
        </p:nvCxnSpPr>
        <p:spPr>
          <a:xfrm rot="10800000">
            <a:off x="2890816" y="1876082"/>
            <a:ext cx="4980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52"/>
          <p:cNvCxnSpPr>
            <a:endCxn id="911" idx="2"/>
          </p:cNvCxnSpPr>
          <p:nvPr/>
        </p:nvCxnSpPr>
        <p:spPr>
          <a:xfrm rot="10800000">
            <a:off x="2890900" y="1876013"/>
            <a:ext cx="15972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52"/>
          <p:cNvCxnSpPr>
            <a:stCxn id="911" idx="3"/>
            <a:endCxn id="899" idx="1"/>
          </p:cNvCxnSpPr>
          <p:nvPr/>
        </p:nvCxnSpPr>
        <p:spPr>
          <a:xfrm flipH="1" rot="10800000">
            <a:off x="3764650" y="1600313"/>
            <a:ext cx="2145900" cy="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7" name="Google Shape;917;p52"/>
          <p:cNvSpPr txBox="1"/>
          <p:nvPr/>
        </p:nvSpPr>
        <p:spPr>
          <a:xfrm rot="-142742">
            <a:off x="4148385" y="1322132"/>
            <a:ext cx="1243071" cy="30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Context Vector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3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53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Google Shape;924;p53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5" name="Google Shape;925;p53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26" name="Google Shape;926;p53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27" name="Google Shape;927;p53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53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9" name="Google Shape;929;p53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53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1" name="Google Shape;931;p53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2" name="Google Shape;932;p53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3" name="Google Shape;933;p53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53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53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6" name="Google Shape;936;p53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37" name="Google Shape;937;p53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53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9" name="Google Shape;939;p53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0" name="Google Shape;940;p53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53"/>
          <p:cNvSpPr txBox="1"/>
          <p:nvPr/>
        </p:nvSpPr>
        <p:spPr>
          <a:xfrm>
            <a:off x="1159000" y="383225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Context vector for 3</a:t>
            </a:r>
            <a:r>
              <a:rPr baseline="30000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53"/>
          <p:cNvSpPr txBox="1"/>
          <p:nvPr/>
        </p:nvSpPr>
        <p:spPr>
          <a:xfrm>
            <a:off x="1159000" y="671500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Attention weights for studied’ → [1, 0, 0, 0 ]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53"/>
          <p:cNvSpPr txBox="1"/>
          <p:nvPr/>
        </p:nvSpPr>
        <p:spPr>
          <a:xfrm rot="-1977224">
            <a:off x="1176548" y="2236521"/>
            <a:ext cx="1243103" cy="304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4" name="Google Shape;944;p53"/>
          <p:cNvSpPr txBox="1"/>
          <p:nvPr/>
        </p:nvSpPr>
        <p:spPr>
          <a:xfrm rot="-3575107">
            <a:off x="1833520" y="2374137"/>
            <a:ext cx="1101020" cy="30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53"/>
          <p:cNvSpPr txBox="1"/>
          <p:nvPr/>
        </p:nvSpPr>
        <p:spPr>
          <a:xfrm rot="3919103">
            <a:off x="2904633" y="2459900"/>
            <a:ext cx="975632" cy="304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53"/>
          <p:cNvSpPr txBox="1"/>
          <p:nvPr/>
        </p:nvSpPr>
        <p:spPr>
          <a:xfrm rot="2051789">
            <a:off x="3488038" y="2377365"/>
            <a:ext cx="1242632" cy="30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53"/>
          <p:cNvSpPr/>
          <p:nvPr/>
        </p:nvSpPr>
        <p:spPr>
          <a:xfrm>
            <a:off x="2017150" y="1443413"/>
            <a:ext cx="1747500" cy="432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48" name="Google Shape;948;p53"/>
          <p:cNvCxnSpPr>
            <a:stCxn id="922" idx="0"/>
            <a:endCxn id="947" idx="2"/>
          </p:cNvCxnSpPr>
          <p:nvPr/>
        </p:nvCxnSpPr>
        <p:spPr>
          <a:xfrm flipH="1" rot="10800000">
            <a:off x="1190100" y="1876082"/>
            <a:ext cx="17007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p53"/>
          <p:cNvCxnSpPr>
            <a:stCxn id="923" idx="0"/>
            <a:endCxn id="947" idx="2"/>
          </p:cNvCxnSpPr>
          <p:nvPr/>
        </p:nvCxnSpPr>
        <p:spPr>
          <a:xfrm flipH="1" rot="10800000">
            <a:off x="2289458" y="1876082"/>
            <a:ext cx="6015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53"/>
          <p:cNvCxnSpPr>
            <a:stCxn id="924" idx="0"/>
            <a:endCxn id="947" idx="2"/>
          </p:cNvCxnSpPr>
          <p:nvPr/>
        </p:nvCxnSpPr>
        <p:spPr>
          <a:xfrm rot="10800000">
            <a:off x="2890816" y="1876082"/>
            <a:ext cx="4980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1" name="Google Shape;951;p53"/>
          <p:cNvCxnSpPr>
            <a:endCxn id="947" idx="2"/>
          </p:cNvCxnSpPr>
          <p:nvPr/>
        </p:nvCxnSpPr>
        <p:spPr>
          <a:xfrm rot="10800000">
            <a:off x="2890900" y="1876013"/>
            <a:ext cx="15972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2" name="Google Shape;952;p53"/>
          <p:cNvCxnSpPr>
            <a:stCxn id="947" idx="3"/>
            <a:endCxn id="935" idx="1"/>
          </p:cNvCxnSpPr>
          <p:nvPr/>
        </p:nvCxnSpPr>
        <p:spPr>
          <a:xfrm flipH="1" rot="10800000">
            <a:off x="3764650" y="1600313"/>
            <a:ext cx="2145900" cy="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3" name="Google Shape;953;p53"/>
          <p:cNvSpPr txBox="1"/>
          <p:nvPr/>
        </p:nvSpPr>
        <p:spPr>
          <a:xfrm rot="-142742">
            <a:off x="4148385" y="1322132"/>
            <a:ext cx="1243071" cy="30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Context Vector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54"/>
          <p:cNvSpPr/>
          <p:nvPr/>
        </p:nvSpPr>
        <p:spPr>
          <a:xfrm>
            <a:off x="867150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9" name="Google Shape;959;p54"/>
          <p:cNvSpPr/>
          <p:nvPr/>
        </p:nvSpPr>
        <p:spPr>
          <a:xfrm>
            <a:off x="1966508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0" name="Google Shape;960;p54"/>
          <p:cNvSpPr/>
          <p:nvPr/>
        </p:nvSpPr>
        <p:spPr>
          <a:xfrm>
            <a:off x="3065866" y="2979482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1" name="Google Shape;961;p54"/>
          <p:cNvCxnSpPr/>
          <p:nvPr/>
        </p:nvCxnSpPr>
        <p:spPr>
          <a:xfrm>
            <a:off x="1512976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2" name="Google Shape;962;p54"/>
          <p:cNvCxnSpPr/>
          <p:nvPr/>
        </p:nvCxnSpPr>
        <p:spPr>
          <a:xfrm>
            <a:off x="2612334" y="3330341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3" name="Google Shape;963;p54"/>
          <p:cNvCxnSpPr/>
          <p:nvPr/>
        </p:nvCxnSpPr>
        <p:spPr>
          <a:xfrm flipH="1" rot="10800000">
            <a:off x="1190063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4"/>
          <p:cNvSpPr txBox="1"/>
          <p:nvPr/>
        </p:nvSpPr>
        <p:spPr>
          <a:xfrm>
            <a:off x="8842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5" name="Google Shape;965;p54"/>
          <p:cNvCxnSpPr/>
          <p:nvPr/>
        </p:nvCxnSpPr>
        <p:spPr>
          <a:xfrm flipH="1" rot="10800000">
            <a:off x="2289421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54"/>
          <p:cNvCxnSpPr/>
          <p:nvPr/>
        </p:nvCxnSpPr>
        <p:spPr>
          <a:xfrm flipH="1" rot="10800000">
            <a:off x="3388779" y="3692738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7" name="Google Shape;967;p54"/>
          <p:cNvSpPr/>
          <p:nvPr/>
        </p:nvSpPr>
        <p:spPr>
          <a:xfrm>
            <a:off x="4165199" y="2979470"/>
            <a:ext cx="645900" cy="701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8" name="Google Shape;968;p54"/>
          <p:cNvCxnSpPr/>
          <p:nvPr/>
        </p:nvCxnSpPr>
        <p:spPr>
          <a:xfrm>
            <a:off x="3711667" y="3330328"/>
            <a:ext cx="45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69" name="Google Shape;969;p54"/>
          <p:cNvCxnSpPr/>
          <p:nvPr/>
        </p:nvCxnSpPr>
        <p:spPr>
          <a:xfrm flipH="1" rot="10800000">
            <a:off x="4488112" y="3692725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0" name="Google Shape;970;p54"/>
          <p:cNvSpPr txBox="1"/>
          <p:nvPr/>
        </p:nvSpPr>
        <p:spPr>
          <a:xfrm>
            <a:off x="5050550" y="2972600"/>
            <a:ext cx="645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54"/>
          <p:cNvSpPr/>
          <p:nvPr/>
        </p:nvSpPr>
        <p:spPr>
          <a:xfrm>
            <a:off x="5910425" y="931100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54"/>
          <p:cNvSpPr/>
          <p:nvPr/>
        </p:nvSpPr>
        <p:spPr>
          <a:xfrm>
            <a:off x="4829875" y="1599500"/>
            <a:ext cx="1087250" cy="1505425"/>
          </a:xfrm>
          <a:custGeom>
            <a:rect b="b" l="l" r="r" t="t"/>
            <a:pathLst>
              <a:path extrusionOk="0" h="60217" w="43490">
                <a:moveTo>
                  <a:pt x="0" y="60217"/>
                </a:moveTo>
                <a:cubicBezTo>
                  <a:pt x="3136" y="57360"/>
                  <a:pt x="14009" y="51226"/>
                  <a:pt x="18818" y="43072"/>
                </a:cubicBezTo>
                <a:cubicBezTo>
                  <a:pt x="23627" y="34918"/>
                  <a:pt x="24742" y="18470"/>
                  <a:pt x="28854" y="11291"/>
                </a:cubicBezTo>
                <a:cubicBezTo>
                  <a:pt x="32966" y="4112"/>
                  <a:pt x="41051" y="1882"/>
                  <a:pt x="434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73" name="Google Shape;973;p54"/>
          <p:cNvSpPr txBox="1"/>
          <p:nvPr/>
        </p:nvSpPr>
        <p:spPr>
          <a:xfrm>
            <a:off x="2069950" y="4233975"/>
            <a:ext cx="16419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54"/>
          <p:cNvSpPr txBox="1"/>
          <p:nvPr/>
        </p:nvSpPr>
        <p:spPr>
          <a:xfrm>
            <a:off x="19960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54"/>
          <p:cNvSpPr txBox="1"/>
          <p:nvPr/>
        </p:nvSpPr>
        <p:spPr>
          <a:xfrm>
            <a:off x="3100962" y="3974525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6" name="Google Shape;976;p54"/>
          <p:cNvSpPr txBox="1"/>
          <p:nvPr/>
        </p:nvSpPr>
        <p:spPr>
          <a:xfrm>
            <a:off x="4205850" y="3948600"/>
            <a:ext cx="566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7" name="Google Shape;977;p54"/>
          <p:cNvSpPr txBox="1"/>
          <p:nvPr/>
        </p:nvSpPr>
        <p:spPr>
          <a:xfrm>
            <a:off x="1159000" y="383225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Context vector for 4</a:t>
            </a:r>
            <a:r>
              <a:rPr baseline="30000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word ‘</a:t>
            </a:r>
            <a:r>
              <a:rPr b="1"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Panipat</a:t>
            </a: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54"/>
          <p:cNvSpPr txBox="1"/>
          <p:nvPr/>
        </p:nvSpPr>
        <p:spPr>
          <a:xfrm>
            <a:off x="1159000" y="671500"/>
            <a:ext cx="3463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Attention weights for studied’ → [1, 0, 0, 0 ]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54"/>
          <p:cNvSpPr txBox="1"/>
          <p:nvPr/>
        </p:nvSpPr>
        <p:spPr>
          <a:xfrm rot="-1977224">
            <a:off x="1176548" y="2236521"/>
            <a:ext cx="1243103" cy="304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54"/>
          <p:cNvSpPr txBox="1"/>
          <p:nvPr/>
        </p:nvSpPr>
        <p:spPr>
          <a:xfrm rot="-3575107">
            <a:off x="1833520" y="2374137"/>
            <a:ext cx="1101020" cy="30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54"/>
          <p:cNvSpPr txBox="1"/>
          <p:nvPr/>
        </p:nvSpPr>
        <p:spPr>
          <a:xfrm rot="3919103">
            <a:off x="2904633" y="2459900"/>
            <a:ext cx="975632" cy="30444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54"/>
          <p:cNvSpPr txBox="1"/>
          <p:nvPr/>
        </p:nvSpPr>
        <p:spPr>
          <a:xfrm rot="2051789">
            <a:off x="3488038" y="2377365"/>
            <a:ext cx="1242632" cy="3047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 x h</a:t>
            </a:r>
            <a:r>
              <a:rPr baseline="-25000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3" name="Google Shape;983;p54"/>
          <p:cNvSpPr/>
          <p:nvPr/>
        </p:nvSpPr>
        <p:spPr>
          <a:xfrm>
            <a:off x="2017150" y="1443413"/>
            <a:ext cx="1747500" cy="4326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4" name="Google Shape;984;p54"/>
          <p:cNvCxnSpPr>
            <a:stCxn id="958" idx="0"/>
            <a:endCxn id="983" idx="2"/>
          </p:cNvCxnSpPr>
          <p:nvPr/>
        </p:nvCxnSpPr>
        <p:spPr>
          <a:xfrm flipH="1" rot="10800000">
            <a:off x="1190100" y="1876082"/>
            <a:ext cx="17007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5" name="Google Shape;985;p54"/>
          <p:cNvCxnSpPr>
            <a:stCxn id="959" idx="0"/>
            <a:endCxn id="983" idx="2"/>
          </p:cNvCxnSpPr>
          <p:nvPr/>
        </p:nvCxnSpPr>
        <p:spPr>
          <a:xfrm flipH="1" rot="10800000">
            <a:off x="2289458" y="1876082"/>
            <a:ext cx="6015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p54"/>
          <p:cNvCxnSpPr>
            <a:stCxn id="960" idx="0"/>
            <a:endCxn id="983" idx="2"/>
          </p:cNvCxnSpPr>
          <p:nvPr/>
        </p:nvCxnSpPr>
        <p:spPr>
          <a:xfrm rot="10800000">
            <a:off x="2890816" y="1876082"/>
            <a:ext cx="4980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7" name="Google Shape;987;p54"/>
          <p:cNvCxnSpPr>
            <a:endCxn id="983" idx="2"/>
          </p:cNvCxnSpPr>
          <p:nvPr/>
        </p:nvCxnSpPr>
        <p:spPr>
          <a:xfrm rot="10800000">
            <a:off x="2890900" y="1876013"/>
            <a:ext cx="1597200" cy="110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8" name="Google Shape;988;p54"/>
          <p:cNvCxnSpPr>
            <a:stCxn id="983" idx="3"/>
            <a:endCxn id="971" idx="1"/>
          </p:cNvCxnSpPr>
          <p:nvPr/>
        </p:nvCxnSpPr>
        <p:spPr>
          <a:xfrm flipH="1" rot="10800000">
            <a:off x="3764650" y="1600313"/>
            <a:ext cx="2145900" cy="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9" name="Google Shape;989;p54"/>
          <p:cNvSpPr txBox="1"/>
          <p:nvPr/>
        </p:nvSpPr>
        <p:spPr>
          <a:xfrm rot="-142742">
            <a:off x="4148385" y="1322132"/>
            <a:ext cx="1243071" cy="3047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Context Vector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0" name="Google Shape;990;p54"/>
          <p:cNvSpPr txBox="1"/>
          <p:nvPr/>
        </p:nvSpPr>
        <p:spPr>
          <a:xfrm>
            <a:off x="5910375" y="3230900"/>
            <a:ext cx="21027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Each decoder output gets relevant ‘Context Vector’</a:t>
            </a:r>
            <a:endParaRPr b="1"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5"/>
          <p:cNvSpPr txBox="1"/>
          <p:nvPr/>
        </p:nvSpPr>
        <p:spPr>
          <a:xfrm>
            <a:off x="4151300" y="19234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get 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Attention weights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for each Decoder output?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6" name="Google Shape;9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6"/>
          <p:cNvSpPr/>
          <p:nvPr/>
        </p:nvSpPr>
        <p:spPr>
          <a:xfrm>
            <a:off x="7810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2" name="Google Shape;1002;p56"/>
          <p:cNvSpPr/>
          <p:nvPr/>
        </p:nvSpPr>
        <p:spPr>
          <a:xfrm>
            <a:off x="17880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56"/>
          <p:cNvSpPr/>
          <p:nvPr/>
        </p:nvSpPr>
        <p:spPr>
          <a:xfrm>
            <a:off x="27950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4" name="Google Shape;1004;p56"/>
          <p:cNvCxnSpPr/>
          <p:nvPr/>
        </p:nvCxnSpPr>
        <p:spPr>
          <a:xfrm>
            <a:off x="13726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5" name="Google Shape;1005;p56"/>
          <p:cNvCxnSpPr/>
          <p:nvPr/>
        </p:nvCxnSpPr>
        <p:spPr>
          <a:xfrm>
            <a:off x="23796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06" name="Google Shape;1006;p56"/>
          <p:cNvCxnSpPr/>
          <p:nvPr/>
        </p:nvCxnSpPr>
        <p:spPr>
          <a:xfrm flipH="1" rot="10800000">
            <a:off x="10768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56"/>
          <p:cNvCxnSpPr/>
          <p:nvPr/>
        </p:nvCxnSpPr>
        <p:spPr>
          <a:xfrm flipH="1" rot="10800000">
            <a:off x="20838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56"/>
          <p:cNvCxnSpPr/>
          <p:nvPr/>
        </p:nvCxnSpPr>
        <p:spPr>
          <a:xfrm flipH="1" rot="10800000">
            <a:off x="30908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56"/>
          <p:cNvSpPr/>
          <p:nvPr/>
        </p:nvSpPr>
        <p:spPr>
          <a:xfrm>
            <a:off x="38020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0" name="Google Shape;1010;p56"/>
          <p:cNvCxnSpPr/>
          <p:nvPr/>
        </p:nvCxnSpPr>
        <p:spPr>
          <a:xfrm>
            <a:off x="33866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56"/>
          <p:cNvCxnSpPr/>
          <p:nvPr/>
        </p:nvCxnSpPr>
        <p:spPr>
          <a:xfrm flipH="1" rot="10800000">
            <a:off x="40978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2" name="Google Shape;1012;p56"/>
          <p:cNvSpPr txBox="1"/>
          <p:nvPr/>
        </p:nvSpPr>
        <p:spPr>
          <a:xfrm>
            <a:off x="696050" y="1188425"/>
            <a:ext cx="40170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Encoder LSTM generates hidden states at each step and also provides sentence embedding</a:t>
            </a:r>
            <a:endParaRPr b="1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3" name="Google Shape;1013;p56"/>
          <p:cNvCxnSpPr/>
          <p:nvPr/>
        </p:nvCxnSpPr>
        <p:spPr>
          <a:xfrm flipH="1" rot="10800000">
            <a:off x="1047979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56"/>
          <p:cNvCxnSpPr/>
          <p:nvPr/>
        </p:nvCxnSpPr>
        <p:spPr>
          <a:xfrm flipH="1" rot="10800000">
            <a:off x="20949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5" name="Google Shape;1015;p56"/>
          <p:cNvSpPr txBox="1"/>
          <p:nvPr/>
        </p:nvSpPr>
        <p:spPr>
          <a:xfrm>
            <a:off x="6731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e1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6" name="Google Shape;1016;p56"/>
          <p:cNvSpPr txBox="1"/>
          <p:nvPr/>
        </p:nvSpPr>
        <p:spPr>
          <a:xfrm>
            <a:off x="17201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e2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7" name="Google Shape;1017;p56"/>
          <p:cNvCxnSpPr/>
          <p:nvPr/>
        </p:nvCxnSpPr>
        <p:spPr>
          <a:xfrm flipH="1" rot="10800000">
            <a:off x="30721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56"/>
          <p:cNvSpPr txBox="1"/>
          <p:nvPr/>
        </p:nvSpPr>
        <p:spPr>
          <a:xfrm>
            <a:off x="26973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e3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9" name="Google Shape;1019;p56"/>
          <p:cNvCxnSpPr/>
          <p:nvPr/>
        </p:nvCxnSpPr>
        <p:spPr>
          <a:xfrm flipH="1" rot="10800000">
            <a:off x="41191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56"/>
          <p:cNvSpPr txBox="1"/>
          <p:nvPr/>
        </p:nvSpPr>
        <p:spPr>
          <a:xfrm>
            <a:off x="37443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en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1" name="Google Shape;1021;p56"/>
          <p:cNvCxnSpPr/>
          <p:nvPr/>
        </p:nvCxnSpPr>
        <p:spPr>
          <a:xfrm>
            <a:off x="439358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22" name="Google Shape;1022;p56"/>
          <p:cNvSpPr txBox="1"/>
          <p:nvPr/>
        </p:nvSpPr>
        <p:spPr>
          <a:xfrm>
            <a:off x="4787975" y="31828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h,c]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3" name="Google Shape;1023;p56"/>
          <p:cNvSpPr txBox="1"/>
          <p:nvPr/>
        </p:nvSpPr>
        <p:spPr>
          <a:xfrm>
            <a:off x="7810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4" name="Google Shape;1024;p56"/>
          <p:cNvSpPr txBox="1"/>
          <p:nvPr/>
        </p:nvSpPr>
        <p:spPr>
          <a:xfrm>
            <a:off x="18354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5" name="Google Shape;1025;p56"/>
          <p:cNvSpPr txBox="1"/>
          <p:nvPr/>
        </p:nvSpPr>
        <p:spPr>
          <a:xfrm>
            <a:off x="18151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6" name="Google Shape;1026;p56"/>
          <p:cNvSpPr txBox="1"/>
          <p:nvPr/>
        </p:nvSpPr>
        <p:spPr>
          <a:xfrm>
            <a:off x="28272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56"/>
          <p:cNvSpPr txBox="1"/>
          <p:nvPr/>
        </p:nvSpPr>
        <p:spPr>
          <a:xfrm>
            <a:off x="38392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7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57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57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5" name="Google Shape;1035;p57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36" name="Google Shape;1036;p57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37" name="Google Shape;1037;p57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8" name="Google Shape;1038;p57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9" name="Google Shape;1039;p57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57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1" name="Google Shape;1041;p57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42" name="Google Shape;1042;p57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57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4" name="Google Shape;1044;p57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7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7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7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8" name="Google Shape;1048;p57"/>
          <p:cNvSpPr txBox="1"/>
          <p:nvPr/>
        </p:nvSpPr>
        <p:spPr>
          <a:xfrm>
            <a:off x="4914625" y="1327825"/>
            <a:ext cx="34227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r>
              <a:rPr lang="en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coder takes sentence embedding and generates hidden state at each step</a:t>
            </a:r>
            <a:endParaRPr b="1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9" name="Google Shape;1049;p57"/>
          <p:cNvCxnSpPr/>
          <p:nvPr/>
        </p:nvCxnSpPr>
        <p:spPr>
          <a:xfrm flipH="1" rot="10800000">
            <a:off x="819379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57"/>
          <p:cNvCxnSpPr/>
          <p:nvPr/>
        </p:nvCxnSpPr>
        <p:spPr>
          <a:xfrm flipH="1" rot="10800000">
            <a:off x="18663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57"/>
          <p:cNvSpPr txBox="1"/>
          <p:nvPr/>
        </p:nvSpPr>
        <p:spPr>
          <a:xfrm>
            <a:off x="4445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2" name="Google Shape;1052;p57"/>
          <p:cNvSpPr txBox="1"/>
          <p:nvPr/>
        </p:nvSpPr>
        <p:spPr>
          <a:xfrm>
            <a:off x="14915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3" name="Google Shape;1053;p57"/>
          <p:cNvCxnSpPr/>
          <p:nvPr/>
        </p:nvCxnSpPr>
        <p:spPr>
          <a:xfrm flipH="1" rot="10800000">
            <a:off x="28435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7"/>
          <p:cNvSpPr txBox="1"/>
          <p:nvPr/>
        </p:nvSpPr>
        <p:spPr>
          <a:xfrm>
            <a:off x="24687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5" name="Google Shape;1055;p57"/>
          <p:cNvCxnSpPr/>
          <p:nvPr/>
        </p:nvCxnSpPr>
        <p:spPr>
          <a:xfrm flipH="1" rot="10800000">
            <a:off x="38905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6" name="Google Shape;1056;p57"/>
          <p:cNvSpPr txBox="1"/>
          <p:nvPr/>
        </p:nvSpPr>
        <p:spPr>
          <a:xfrm>
            <a:off x="35157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-25000" lang="en" sz="1000">
                <a:latin typeface="Roboto"/>
                <a:ea typeface="Roboto"/>
                <a:cs typeface="Roboto"/>
                <a:sym typeface="Roboto"/>
              </a:rPr>
              <a:t>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7" name="Google Shape;1057;p57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57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57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0" name="Google Shape;1060;p57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1" name="Google Shape;1061;p57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2" name="Google Shape;1062;p57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57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57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5" name="Google Shape;1065;p57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6" name="Google Shape;1066;p57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57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8" name="Google Shape;1068;p57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9" name="Google Shape;1069;p57"/>
          <p:cNvCxnSpPr/>
          <p:nvPr/>
        </p:nvCxnSpPr>
        <p:spPr>
          <a:xfrm flipH="1" rot="10800000">
            <a:off x="5086579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57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1" name="Google Shape;1071;p57"/>
          <p:cNvSpPr txBox="1"/>
          <p:nvPr/>
        </p:nvSpPr>
        <p:spPr>
          <a:xfrm>
            <a:off x="47117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57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3" name="Google Shape;1073;p57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57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5" name="Google Shape;1075;p57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57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7" name="Google Shape;1077;p57"/>
          <p:cNvCxnSpPr>
            <a:stCxn id="1041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78" name="Google Shape;1078;p57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9" name="Google Shape;1079;p57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Google Shape;1080;p57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57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8"/>
          <p:cNvSpPr txBox="1"/>
          <p:nvPr/>
        </p:nvSpPr>
        <p:spPr>
          <a:xfrm>
            <a:off x="5195450" y="1822650"/>
            <a:ext cx="36273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Calculating attention weights for 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1st decoder output 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7" name="Google Shape;10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000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9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59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59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5" name="Google Shape;1095;p59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6" name="Google Shape;1096;p59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97" name="Google Shape;1097;p59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59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59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0" name="Google Shape;1100;p59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1" name="Google Shape;1101;p59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59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3" name="Google Shape;1103;p59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59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59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6" name="Google Shape;1106;p59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7" name="Google Shape;1107;p59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08" name="Google Shape;1108;p59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59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59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1" name="Google Shape;1111;p59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12" name="Google Shape;1112;p59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59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59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59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59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7" name="Google Shape;1117;p59"/>
          <p:cNvCxnSpPr>
            <a:stCxn id="1100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8" name="Google Shape;1118;p59"/>
          <p:cNvCxnSpPr>
            <a:stCxn id="1092" idx="0"/>
            <a:endCxn id="1119" idx="4"/>
          </p:cNvCxnSpPr>
          <p:nvPr/>
        </p:nvCxnSpPr>
        <p:spPr>
          <a:xfrm flipH="1" rot="10800000">
            <a:off x="8482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20" name="Google Shape;1120;p59"/>
          <p:cNvCxnSpPr/>
          <p:nvPr/>
        </p:nvCxnSpPr>
        <p:spPr>
          <a:xfrm flipH="1" rot="10800000">
            <a:off x="18388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21" name="Google Shape;1121;p59"/>
          <p:cNvCxnSpPr/>
          <p:nvPr/>
        </p:nvCxnSpPr>
        <p:spPr>
          <a:xfrm flipH="1" rot="10800000">
            <a:off x="28294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22" name="Google Shape;1122;p59"/>
          <p:cNvCxnSpPr/>
          <p:nvPr/>
        </p:nvCxnSpPr>
        <p:spPr>
          <a:xfrm flipH="1" rot="10800000">
            <a:off x="38200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23" name="Google Shape;1123;p59"/>
          <p:cNvCxnSpPr>
            <a:stCxn id="1103" idx="0"/>
            <a:endCxn id="1119" idx="4"/>
          </p:cNvCxnSpPr>
          <p:nvPr/>
        </p:nvCxnSpPr>
        <p:spPr>
          <a:xfrm rot="10800000">
            <a:off x="852456" y="2110909"/>
            <a:ext cx="42630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59"/>
          <p:cNvCxnSpPr/>
          <p:nvPr/>
        </p:nvCxnSpPr>
        <p:spPr>
          <a:xfrm rot="10800000">
            <a:off x="3870594" y="2135445"/>
            <a:ext cx="1245000" cy="9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25" name="Google Shape;1125;p59"/>
          <p:cNvCxnSpPr>
            <a:stCxn id="1103" idx="0"/>
            <a:endCxn id="1126" idx="4"/>
          </p:cNvCxnSpPr>
          <p:nvPr/>
        </p:nvCxnSpPr>
        <p:spPr>
          <a:xfrm rot="10800000">
            <a:off x="2833656" y="2110909"/>
            <a:ext cx="22818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27" name="Google Shape;1127;p59"/>
          <p:cNvCxnSpPr>
            <a:endCxn id="1128" idx="4"/>
          </p:cNvCxnSpPr>
          <p:nvPr/>
        </p:nvCxnSpPr>
        <p:spPr>
          <a:xfrm rot="10800000">
            <a:off x="1843000" y="2110950"/>
            <a:ext cx="32724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29" name="Google Shape;1129;p59"/>
          <p:cNvSpPr txBox="1"/>
          <p:nvPr/>
        </p:nvSpPr>
        <p:spPr>
          <a:xfrm>
            <a:off x="47117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59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59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59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59"/>
          <p:cNvSpPr txBox="1"/>
          <p:nvPr/>
        </p:nvSpPr>
        <p:spPr>
          <a:xfrm>
            <a:off x="215975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59"/>
          <p:cNvSpPr txBox="1"/>
          <p:nvPr/>
        </p:nvSpPr>
        <p:spPr>
          <a:xfrm>
            <a:off x="126295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2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59"/>
          <p:cNvSpPr txBox="1"/>
          <p:nvPr/>
        </p:nvSpPr>
        <p:spPr>
          <a:xfrm>
            <a:off x="224013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59"/>
          <p:cNvSpPr txBox="1"/>
          <p:nvPr/>
        </p:nvSpPr>
        <p:spPr>
          <a:xfrm>
            <a:off x="3287111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m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59"/>
          <p:cNvSpPr txBox="1"/>
          <p:nvPr/>
        </p:nvSpPr>
        <p:spPr>
          <a:xfrm>
            <a:off x="2755050" y="578900"/>
            <a:ext cx="43572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Align all encoder states h</a:t>
            </a:r>
            <a:r>
              <a:rPr baseline="-25000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with 1st decoder hidden state h</a:t>
            </a:r>
            <a:r>
              <a:rPr baseline="-25000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59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Google Shape;1139;p59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59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59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2" name="Google Shape;1142;p59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59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4" name="Google Shape;1144;p59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5" name="Google Shape;1145;p59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59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Google Shape;1147;p59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0"/>
          <p:cNvSpPr txBox="1"/>
          <p:nvPr/>
        </p:nvSpPr>
        <p:spPr>
          <a:xfrm>
            <a:off x="4151300" y="19234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align hidden states?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3" name="Google Shape;11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1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61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61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1" name="Google Shape;1161;p61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2" name="Google Shape;1162;p61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63" name="Google Shape;1163;p61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61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61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6" name="Google Shape;1166;p61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Google Shape;1167;p61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61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61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61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61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2" name="Google Shape;1172;p61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3" name="Google Shape;1173;p61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4" name="Google Shape;1174;p61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61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61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61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8" name="Google Shape;1178;p61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61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p61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1" name="Google Shape;1181;p61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2" name="Google Shape;1182;p61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3" name="Google Shape;1183;p61"/>
          <p:cNvCxnSpPr>
            <a:stCxn id="1166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84" name="Google Shape;1184;p61"/>
          <p:cNvCxnSpPr>
            <a:stCxn id="1158" idx="0"/>
            <a:endCxn id="1185" idx="4"/>
          </p:cNvCxnSpPr>
          <p:nvPr/>
        </p:nvCxnSpPr>
        <p:spPr>
          <a:xfrm flipH="1" rot="10800000">
            <a:off x="8482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86" name="Google Shape;1186;p61"/>
          <p:cNvCxnSpPr/>
          <p:nvPr/>
        </p:nvCxnSpPr>
        <p:spPr>
          <a:xfrm flipH="1" rot="10800000">
            <a:off x="18388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87" name="Google Shape;1187;p61"/>
          <p:cNvCxnSpPr/>
          <p:nvPr/>
        </p:nvCxnSpPr>
        <p:spPr>
          <a:xfrm flipH="1" rot="10800000">
            <a:off x="28294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61"/>
          <p:cNvCxnSpPr/>
          <p:nvPr/>
        </p:nvCxnSpPr>
        <p:spPr>
          <a:xfrm flipH="1" rot="10800000">
            <a:off x="38200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89" name="Google Shape;1189;p61"/>
          <p:cNvCxnSpPr>
            <a:stCxn id="1169" idx="0"/>
            <a:endCxn id="1185" idx="4"/>
          </p:cNvCxnSpPr>
          <p:nvPr/>
        </p:nvCxnSpPr>
        <p:spPr>
          <a:xfrm rot="10800000">
            <a:off x="852456" y="2110909"/>
            <a:ext cx="42630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90" name="Google Shape;1190;p61"/>
          <p:cNvCxnSpPr/>
          <p:nvPr/>
        </p:nvCxnSpPr>
        <p:spPr>
          <a:xfrm rot="10800000">
            <a:off x="3829494" y="2125245"/>
            <a:ext cx="1286100" cy="9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91" name="Google Shape;1191;p61"/>
          <p:cNvCxnSpPr>
            <a:stCxn id="1169" idx="0"/>
            <a:endCxn id="1192" idx="4"/>
          </p:cNvCxnSpPr>
          <p:nvPr/>
        </p:nvCxnSpPr>
        <p:spPr>
          <a:xfrm rot="10800000">
            <a:off x="2833656" y="2110909"/>
            <a:ext cx="22818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193" name="Google Shape;1193;p61"/>
          <p:cNvCxnSpPr>
            <a:endCxn id="1194" idx="4"/>
          </p:cNvCxnSpPr>
          <p:nvPr/>
        </p:nvCxnSpPr>
        <p:spPr>
          <a:xfrm rot="10800000">
            <a:off x="1843000" y="2110950"/>
            <a:ext cx="32724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195" name="Google Shape;1195;p61"/>
          <p:cNvSpPr txBox="1"/>
          <p:nvPr/>
        </p:nvSpPr>
        <p:spPr>
          <a:xfrm>
            <a:off x="47117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61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61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61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61"/>
          <p:cNvSpPr txBox="1"/>
          <p:nvPr/>
        </p:nvSpPr>
        <p:spPr>
          <a:xfrm>
            <a:off x="215975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1"/>
          <p:cNvSpPr txBox="1"/>
          <p:nvPr/>
        </p:nvSpPr>
        <p:spPr>
          <a:xfrm>
            <a:off x="126295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e2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61"/>
          <p:cNvSpPr txBox="1"/>
          <p:nvPr/>
        </p:nvSpPr>
        <p:spPr>
          <a:xfrm>
            <a:off x="224013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e3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61"/>
          <p:cNvSpPr txBox="1"/>
          <p:nvPr/>
        </p:nvSpPr>
        <p:spPr>
          <a:xfrm>
            <a:off x="3287111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em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61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61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61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61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61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61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61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61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61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1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61"/>
          <p:cNvSpPr txBox="1"/>
          <p:nvPr/>
        </p:nvSpPr>
        <p:spPr>
          <a:xfrm>
            <a:off x="2069550" y="414700"/>
            <a:ext cx="50049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do a ‘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dot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’ product between each e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ncoder states h</a:t>
            </a:r>
            <a:r>
              <a:rPr baseline="-25000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with 1st decoder hidden state h</a:t>
            </a:r>
            <a:r>
              <a:rPr baseline="-25000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2010150" y="3047343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3002204" y="3047343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3994259" y="3047343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4986313" y="3047343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" name="Google Shape;147;p17"/>
          <p:cNvCxnSpPr/>
          <p:nvPr/>
        </p:nvCxnSpPr>
        <p:spPr>
          <a:xfrm>
            <a:off x="2592940" y="3364110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" name="Google Shape;148;p17"/>
          <p:cNvCxnSpPr/>
          <p:nvPr/>
        </p:nvCxnSpPr>
        <p:spPr>
          <a:xfrm>
            <a:off x="3584994" y="3364110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9" name="Google Shape;149;p17"/>
          <p:cNvCxnSpPr>
            <a:stCxn id="143" idx="0"/>
          </p:cNvCxnSpPr>
          <p:nvPr/>
        </p:nvCxnSpPr>
        <p:spPr>
          <a:xfrm flipH="1" rot="10800000">
            <a:off x="2301600" y="2814243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7"/>
          <p:cNvSpPr txBox="1"/>
          <p:nvPr/>
        </p:nvSpPr>
        <p:spPr>
          <a:xfrm>
            <a:off x="2056733" y="2630115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p17"/>
          <p:cNvCxnSpPr/>
          <p:nvPr/>
        </p:nvCxnSpPr>
        <p:spPr>
          <a:xfrm flipH="1" rot="10800000">
            <a:off x="3293599" y="2814243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7"/>
          <p:cNvSpPr txBox="1"/>
          <p:nvPr/>
        </p:nvSpPr>
        <p:spPr>
          <a:xfrm>
            <a:off x="3048787" y="2630115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" name="Google Shape;153;p17"/>
          <p:cNvCxnSpPr/>
          <p:nvPr/>
        </p:nvCxnSpPr>
        <p:spPr>
          <a:xfrm flipH="1" rot="10800000">
            <a:off x="4285654" y="2814243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7"/>
          <p:cNvSpPr txBox="1"/>
          <p:nvPr/>
        </p:nvSpPr>
        <p:spPr>
          <a:xfrm>
            <a:off x="4040841" y="2630115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17"/>
          <p:cNvCxnSpPr/>
          <p:nvPr/>
        </p:nvCxnSpPr>
        <p:spPr>
          <a:xfrm flipH="1" rot="10800000">
            <a:off x="5277708" y="2814243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7"/>
          <p:cNvSpPr txBox="1"/>
          <p:nvPr/>
        </p:nvSpPr>
        <p:spPr>
          <a:xfrm>
            <a:off x="5032896" y="2630115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4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17"/>
          <p:cNvCxnSpPr/>
          <p:nvPr/>
        </p:nvCxnSpPr>
        <p:spPr>
          <a:xfrm>
            <a:off x="4577049" y="3364110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8" name="Google Shape;158;p17"/>
          <p:cNvCxnSpPr/>
          <p:nvPr/>
        </p:nvCxnSpPr>
        <p:spPr>
          <a:xfrm flipH="1" rot="10800000">
            <a:off x="2301545" y="3691395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" name="Google Shape;159;p17"/>
          <p:cNvSpPr txBox="1"/>
          <p:nvPr/>
        </p:nvSpPr>
        <p:spPr>
          <a:xfrm>
            <a:off x="2127638" y="3922291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" name="Google Shape;160;p17"/>
          <p:cNvCxnSpPr/>
          <p:nvPr/>
        </p:nvCxnSpPr>
        <p:spPr>
          <a:xfrm flipH="1" rot="10800000">
            <a:off x="3293599" y="3691395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1" name="Google Shape;161;p17"/>
          <p:cNvCxnSpPr/>
          <p:nvPr/>
        </p:nvCxnSpPr>
        <p:spPr>
          <a:xfrm flipH="1" rot="10800000">
            <a:off x="4285654" y="3691395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2" name="Google Shape;162;p17"/>
          <p:cNvCxnSpPr/>
          <p:nvPr/>
        </p:nvCxnSpPr>
        <p:spPr>
          <a:xfrm flipH="1" rot="10800000">
            <a:off x="5277708" y="3691395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3" name="Google Shape;163;p17"/>
          <p:cNvSpPr/>
          <p:nvPr/>
        </p:nvSpPr>
        <p:spPr>
          <a:xfrm>
            <a:off x="5978383" y="3055502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" name="Google Shape;164;p17"/>
          <p:cNvCxnSpPr/>
          <p:nvPr/>
        </p:nvCxnSpPr>
        <p:spPr>
          <a:xfrm flipH="1" rot="10800000">
            <a:off x="6269778" y="2822402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7"/>
          <p:cNvSpPr txBox="1"/>
          <p:nvPr/>
        </p:nvSpPr>
        <p:spPr>
          <a:xfrm>
            <a:off x="6024966" y="2638274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5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" name="Google Shape;166;p17"/>
          <p:cNvCxnSpPr/>
          <p:nvPr/>
        </p:nvCxnSpPr>
        <p:spPr>
          <a:xfrm>
            <a:off x="5569119" y="3372269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7" name="Google Shape;167;p17"/>
          <p:cNvCxnSpPr/>
          <p:nvPr/>
        </p:nvCxnSpPr>
        <p:spPr>
          <a:xfrm flipH="1" rot="10800000">
            <a:off x="6269778" y="3699554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8" name="Google Shape;168;p17"/>
          <p:cNvSpPr txBox="1"/>
          <p:nvPr/>
        </p:nvSpPr>
        <p:spPr>
          <a:xfrm>
            <a:off x="2964319" y="3922294"/>
            <a:ext cx="6207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3995756" y="3922294"/>
            <a:ext cx="6207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swim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4958430" y="3922294"/>
            <a:ext cx="6207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very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5989867" y="3922294"/>
            <a:ext cx="6207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well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2010150" y="1946609"/>
            <a:ext cx="582900" cy="63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3002204" y="1946609"/>
            <a:ext cx="582900" cy="63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3994259" y="1946609"/>
            <a:ext cx="582900" cy="63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4986313" y="1946609"/>
            <a:ext cx="582900" cy="63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17"/>
          <p:cNvCxnSpPr/>
          <p:nvPr/>
        </p:nvCxnSpPr>
        <p:spPr>
          <a:xfrm>
            <a:off x="2592940" y="2263376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7" name="Google Shape;177;p17"/>
          <p:cNvCxnSpPr/>
          <p:nvPr/>
        </p:nvCxnSpPr>
        <p:spPr>
          <a:xfrm>
            <a:off x="3584994" y="2263376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8" name="Google Shape;178;p17"/>
          <p:cNvCxnSpPr>
            <a:stCxn id="172" idx="0"/>
          </p:cNvCxnSpPr>
          <p:nvPr/>
        </p:nvCxnSpPr>
        <p:spPr>
          <a:xfrm flipH="1" rot="10800000">
            <a:off x="2301600" y="1713509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17"/>
          <p:cNvSpPr txBox="1"/>
          <p:nvPr/>
        </p:nvSpPr>
        <p:spPr>
          <a:xfrm>
            <a:off x="2056733" y="1529381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0" name="Google Shape;180;p17"/>
          <p:cNvCxnSpPr/>
          <p:nvPr/>
        </p:nvCxnSpPr>
        <p:spPr>
          <a:xfrm flipH="1" rot="10800000">
            <a:off x="3293599" y="1713509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7"/>
          <p:cNvSpPr txBox="1"/>
          <p:nvPr/>
        </p:nvSpPr>
        <p:spPr>
          <a:xfrm>
            <a:off x="3048787" y="1529381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" name="Google Shape;182;p17"/>
          <p:cNvCxnSpPr/>
          <p:nvPr/>
        </p:nvCxnSpPr>
        <p:spPr>
          <a:xfrm flipH="1" rot="10800000">
            <a:off x="4285654" y="1713509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17"/>
          <p:cNvSpPr txBox="1"/>
          <p:nvPr/>
        </p:nvSpPr>
        <p:spPr>
          <a:xfrm>
            <a:off x="4040841" y="1529381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3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4" name="Google Shape;184;p17"/>
          <p:cNvCxnSpPr/>
          <p:nvPr/>
        </p:nvCxnSpPr>
        <p:spPr>
          <a:xfrm flipH="1" rot="10800000">
            <a:off x="5277708" y="1713509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7"/>
          <p:cNvSpPr txBox="1"/>
          <p:nvPr/>
        </p:nvSpPr>
        <p:spPr>
          <a:xfrm>
            <a:off x="5032896" y="1529381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4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" name="Google Shape;186;p17"/>
          <p:cNvCxnSpPr/>
          <p:nvPr/>
        </p:nvCxnSpPr>
        <p:spPr>
          <a:xfrm>
            <a:off x="4577049" y="2263376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7" name="Google Shape;187;p17"/>
          <p:cNvCxnSpPr/>
          <p:nvPr/>
        </p:nvCxnSpPr>
        <p:spPr>
          <a:xfrm flipH="1" rot="10800000">
            <a:off x="2301545" y="2590661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8" name="Google Shape;188;p17"/>
          <p:cNvCxnSpPr/>
          <p:nvPr/>
        </p:nvCxnSpPr>
        <p:spPr>
          <a:xfrm flipH="1" rot="10800000">
            <a:off x="3293599" y="2590661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9" name="Google Shape;189;p17"/>
          <p:cNvCxnSpPr/>
          <p:nvPr/>
        </p:nvCxnSpPr>
        <p:spPr>
          <a:xfrm flipH="1" rot="10800000">
            <a:off x="4285654" y="2590661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0" name="Google Shape;190;p17"/>
          <p:cNvCxnSpPr/>
          <p:nvPr/>
        </p:nvCxnSpPr>
        <p:spPr>
          <a:xfrm flipH="1" rot="10800000">
            <a:off x="5277708" y="2590661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1" name="Google Shape;191;p17"/>
          <p:cNvSpPr/>
          <p:nvPr/>
        </p:nvSpPr>
        <p:spPr>
          <a:xfrm>
            <a:off x="5978383" y="1954769"/>
            <a:ext cx="582900" cy="63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 flipH="1" rot="10800000">
            <a:off x="6269778" y="1721669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17"/>
          <p:cNvSpPr txBox="1"/>
          <p:nvPr/>
        </p:nvSpPr>
        <p:spPr>
          <a:xfrm>
            <a:off x="6024966" y="1537541"/>
            <a:ext cx="3480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800">
                <a:latin typeface="Roboto"/>
                <a:ea typeface="Roboto"/>
                <a:cs typeface="Roboto"/>
                <a:sym typeface="Roboto"/>
              </a:rPr>
              <a:t>5</a:t>
            </a:r>
            <a:endParaRPr baseline="-25000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17"/>
          <p:cNvCxnSpPr/>
          <p:nvPr/>
        </p:nvCxnSpPr>
        <p:spPr>
          <a:xfrm>
            <a:off x="5569119" y="2271535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5" name="Google Shape;195;p17"/>
          <p:cNvCxnSpPr/>
          <p:nvPr/>
        </p:nvCxnSpPr>
        <p:spPr>
          <a:xfrm flipH="1" rot="10800000">
            <a:off x="6269778" y="2598821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6" name="Google Shape;196;p17"/>
          <p:cNvCxnSpPr/>
          <p:nvPr/>
        </p:nvCxnSpPr>
        <p:spPr>
          <a:xfrm>
            <a:off x="6561233" y="1162631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7" name="Google Shape;197;p17"/>
          <p:cNvSpPr txBox="1"/>
          <p:nvPr/>
        </p:nvSpPr>
        <p:spPr>
          <a:xfrm>
            <a:off x="6894968" y="1046027"/>
            <a:ext cx="5829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[h,c]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2010150" y="845876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3002204" y="845876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3994259" y="845876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7"/>
          <p:cNvSpPr/>
          <p:nvPr/>
        </p:nvSpPr>
        <p:spPr>
          <a:xfrm>
            <a:off x="4986313" y="845876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" name="Google Shape;202;p17"/>
          <p:cNvCxnSpPr/>
          <p:nvPr/>
        </p:nvCxnSpPr>
        <p:spPr>
          <a:xfrm>
            <a:off x="2592940" y="1162642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3" name="Google Shape;203;p17"/>
          <p:cNvCxnSpPr/>
          <p:nvPr/>
        </p:nvCxnSpPr>
        <p:spPr>
          <a:xfrm>
            <a:off x="3584994" y="1162642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4" name="Google Shape;204;p17"/>
          <p:cNvCxnSpPr/>
          <p:nvPr/>
        </p:nvCxnSpPr>
        <p:spPr>
          <a:xfrm>
            <a:off x="4577049" y="1162642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" name="Google Shape;205;p17"/>
          <p:cNvCxnSpPr/>
          <p:nvPr/>
        </p:nvCxnSpPr>
        <p:spPr>
          <a:xfrm flipH="1" rot="10800000">
            <a:off x="2301545" y="1489928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6" name="Google Shape;206;p17"/>
          <p:cNvCxnSpPr/>
          <p:nvPr/>
        </p:nvCxnSpPr>
        <p:spPr>
          <a:xfrm flipH="1" rot="10800000">
            <a:off x="3293599" y="1489928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" name="Google Shape;207;p17"/>
          <p:cNvCxnSpPr/>
          <p:nvPr/>
        </p:nvCxnSpPr>
        <p:spPr>
          <a:xfrm flipH="1" rot="10800000">
            <a:off x="4285654" y="1489928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8" name="Google Shape;208;p17"/>
          <p:cNvCxnSpPr/>
          <p:nvPr/>
        </p:nvCxnSpPr>
        <p:spPr>
          <a:xfrm flipH="1" rot="10800000">
            <a:off x="5277708" y="1489928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9" name="Google Shape;209;p17"/>
          <p:cNvSpPr/>
          <p:nvPr/>
        </p:nvSpPr>
        <p:spPr>
          <a:xfrm>
            <a:off x="5978383" y="854035"/>
            <a:ext cx="582900" cy="63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17"/>
          <p:cNvCxnSpPr/>
          <p:nvPr/>
        </p:nvCxnSpPr>
        <p:spPr>
          <a:xfrm>
            <a:off x="5569119" y="1170802"/>
            <a:ext cx="409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1" name="Google Shape;211;p17"/>
          <p:cNvCxnSpPr/>
          <p:nvPr/>
        </p:nvCxnSpPr>
        <p:spPr>
          <a:xfrm flipH="1" rot="10800000">
            <a:off x="6269778" y="1498087"/>
            <a:ext cx="1800" cy="23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2" name="Google Shape;212;p17"/>
          <p:cNvSpPr txBox="1"/>
          <p:nvPr/>
        </p:nvSpPr>
        <p:spPr>
          <a:xfrm>
            <a:off x="2050200" y="4286475"/>
            <a:ext cx="5043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can stack more and more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62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9" name="Google Shape;1219;p62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62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21" name="Google Shape;1221;p62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2" name="Google Shape;1222;p62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3" name="Google Shape;1223;p62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4" name="Google Shape;1224;p62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62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6" name="Google Shape;1226;p62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27" name="Google Shape;1227;p62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p62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62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0" name="Google Shape;1230;p62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1" name="Google Shape;1231;p62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2" name="Google Shape;1232;p62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33" name="Google Shape;1233;p62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34" name="Google Shape;1234;p62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62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62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62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38" name="Google Shape;1238;p62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62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62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62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62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62"/>
          <p:cNvCxnSpPr>
            <a:stCxn id="1226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4" name="Google Shape;1244;p62"/>
          <p:cNvCxnSpPr>
            <a:stCxn id="1218" idx="0"/>
            <a:endCxn id="1245" idx="4"/>
          </p:cNvCxnSpPr>
          <p:nvPr/>
        </p:nvCxnSpPr>
        <p:spPr>
          <a:xfrm flipH="1" rot="10800000">
            <a:off x="8482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46" name="Google Shape;1246;p62"/>
          <p:cNvCxnSpPr/>
          <p:nvPr/>
        </p:nvCxnSpPr>
        <p:spPr>
          <a:xfrm flipH="1" rot="10800000">
            <a:off x="18388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47" name="Google Shape;1247;p62"/>
          <p:cNvCxnSpPr/>
          <p:nvPr/>
        </p:nvCxnSpPr>
        <p:spPr>
          <a:xfrm flipH="1" rot="10800000">
            <a:off x="28294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48" name="Google Shape;1248;p62"/>
          <p:cNvCxnSpPr/>
          <p:nvPr/>
        </p:nvCxnSpPr>
        <p:spPr>
          <a:xfrm flipH="1" rot="10800000">
            <a:off x="38200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49" name="Google Shape;1249;p62"/>
          <p:cNvCxnSpPr>
            <a:stCxn id="1229" idx="0"/>
            <a:endCxn id="1245" idx="4"/>
          </p:cNvCxnSpPr>
          <p:nvPr/>
        </p:nvCxnSpPr>
        <p:spPr>
          <a:xfrm rot="10800000">
            <a:off x="852456" y="2110909"/>
            <a:ext cx="42630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50" name="Google Shape;1250;p62"/>
          <p:cNvCxnSpPr/>
          <p:nvPr/>
        </p:nvCxnSpPr>
        <p:spPr>
          <a:xfrm rot="10800000">
            <a:off x="3829494" y="2125245"/>
            <a:ext cx="1286100" cy="9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51" name="Google Shape;1251;p62"/>
          <p:cNvCxnSpPr>
            <a:stCxn id="1229" idx="0"/>
            <a:endCxn id="1252" idx="4"/>
          </p:cNvCxnSpPr>
          <p:nvPr/>
        </p:nvCxnSpPr>
        <p:spPr>
          <a:xfrm rot="10800000">
            <a:off x="2833656" y="2110909"/>
            <a:ext cx="22818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253" name="Google Shape;1253;p62"/>
          <p:cNvCxnSpPr>
            <a:endCxn id="1254" idx="4"/>
          </p:cNvCxnSpPr>
          <p:nvPr/>
        </p:nvCxnSpPr>
        <p:spPr>
          <a:xfrm rot="10800000">
            <a:off x="1843000" y="2110950"/>
            <a:ext cx="32724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255" name="Google Shape;1255;p62"/>
          <p:cNvSpPr txBox="1"/>
          <p:nvPr/>
        </p:nvSpPr>
        <p:spPr>
          <a:xfrm>
            <a:off x="47117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6" name="Google Shape;1256;p62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7" name="Google Shape;1257;p62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8" name="Google Shape;1258;p62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9" name="Google Shape;1259;p62"/>
          <p:cNvSpPr txBox="1"/>
          <p:nvPr/>
        </p:nvSpPr>
        <p:spPr>
          <a:xfrm>
            <a:off x="215975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0" name="Google Shape;1260;p62"/>
          <p:cNvSpPr txBox="1"/>
          <p:nvPr/>
        </p:nvSpPr>
        <p:spPr>
          <a:xfrm>
            <a:off x="126295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e2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62"/>
          <p:cNvSpPr txBox="1"/>
          <p:nvPr/>
        </p:nvSpPr>
        <p:spPr>
          <a:xfrm>
            <a:off x="224013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e3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2" name="Google Shape;1262;p62"/>
          <p:cNvSpPr txBox="1"/>
          <p:nvPr/>
        </p:nvSpPr>
        <p:spPr>
          <a:xfrm>
            <a:off x="3287111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em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3" name="Google Shape;1263;p62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2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5" name="Google Shape;1265;p62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6" name="Google Shape;1266;p62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7" name="Google Shape;1267;p62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8" name="Google Shape;1268;p62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9" name="Google Shape;1269;p62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0" name="Google Shape;1270;p62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1" name="Google Shape;1271;p62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2" name="Google Shape;1272;p62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3" name="Google Shape;1273;p62"/>
          <p:cNvSpPr txBox="1"/>
          <p:nvPr/>
        </p:nvSpPr>
        <p:spPr>
          <a:xfrm>
            <a:off x="552450" y="414700"/>
            <a:ext cx="32724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each input word, we will get 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one number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62"/>
          <p:cNvSpPr/>
          <p:nvPr/>
        </p:nvSpPr>
        <p:spPr>
          <a:xfrm>
            <a:off x="5929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2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5" name="Google Shape;1275;p62"/>
          <p:cNvSpPr/>
          <p:nvPr/>
        </p:nvSpPr>
        <p:spPr>
          <a:xfrm>
            <a:off x="15835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6" name="Google Shape;1276;p62"/>
          <p:cNvSpPr/>
          <p:nvPr/>
        </p:nvSpPr>
        <p:spPr>
          <a:xfrm>
            <a:off x="25741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121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62"/>
          <p:cNvSpPr/>
          <p:nvPr/>
        </p:nvSpPr>
        <p:spPr>
          <a:xfrm>
            <a:off x="35647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63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63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4" name="Google Shape;1284;p63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5" name="Google Shape;1285;p63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6" name="Google Shape;1286;p63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7" name="Google Shape;1287;p63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63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63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0" name="Google Shape;1290;p63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1" name="Google Shape;1291;p63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63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63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4" name="Google Shape;1294;p63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63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96" name="Google Shape;1296;p63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97" name="Google Shape;1297;p63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98" name="Google Shape;1298;p63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9" name="Google Shape;1299;p63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0" name="Google Shape;1300;p63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63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2" name="Google Shape;1302;p63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03" name="Google Shape;1303;p63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63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5" name="Google Shape;1305;p63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63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63"/>
          <p:cNvCxnSpPr>
            <a:stCxn id="1290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8" name="Google Shape;1308;p63"/>
          <p:cNvCxnSpPr>
            <a:stCxn id="1282" idx="0"/>
            <a:endCxn id="1309" idx="4"/>
          </p:cNvCxnSpPr>
          <p:nvPr/>
        </p:nvCxnSpPr>
        <p:spPr>
          <a:xfrm flipH="1" rot="10800000">
            <a:off x="8482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10" name="Google Shape;1310;p63"/>
          <p:cNvCxnSpPr/>
          <p:nvPr/>
        </p:nvCxnSpPr>
        <p:spPr>
          <a:xfrm flipH="1" rot="10800000">
            <a:off x="18388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11" name="Google Shape;1311;p63"/>
          <p:cNvCxnSpPr/>
          <p:nvPr/>
        </p:nvCxnSpPr>
        <p:spPr>
          <a:xfrm flipH="1" rot="10800000">
            <a:off x="28294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12" name="Google Shape;1312;p63"/>
          <p:cNvCxnSpPr/>
          <p:nvPr/>
        </p:nvCxnSpPr>
        <p:spPr>
          <a:xfrm flipH="1" rot="10800000">
            <a:off x="38200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13" name="Google Shape;1313;p63"/>
          <p:cNvCxnSpPr>
            <a:stCxn id="1293" idx="0"/>
            <a:endCxn id="1309" idx="4"/>
          </p:cNvCxnSpPr>
          <p:nvPr/>
        </p:nvCxnSpPr>
        <p:spPr>
          <a:xfrm rot="10800000">
            <a:off x="852456" y="2110909"/>
            <a:ext cx="42630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14" name="Google Shape;1314;p63"/>
          <p:cNvCxnSpPr/>
          <p:nvPr/>
        </p:nvCxnSpPr>
        <p:spPr>
          <a:xfrm rot="10800000">
            <a:off x="3829494" y="2125245"/>
            <a:ext cx="1286100" cy="9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15" name="Google Shape;1315;p63"/>
          <p:cNvCxnSpPr>
            <a:stCxn id="1293" idx="0"/>
            <a:endCxn id="1316" idx="4"/>
          </p:cNvCxnSpPr>
          <p:nvPr/>
        </p:nvCxnSpPr>
        <p:spPr>
          <a:xfrm rot="10800000">
            <a:off x="2833656" y="2110909"/>
            <a:ext cx="22818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17" name="Google Shape;1317;p63"/>
          <p:cNvCxnSpPr>
            <a:endCxn id="1318" idx="4"/>
          </p:cNvCxnSpPr>
          <p:nvPr/>
        </p:nvCxnSpPr>
        <p:spPr>
          <a:xfrm rot="10800000">
            <a:off x="1843000" y="2110950"/>
            <a:ext cx="32724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319" name="Google Shape;1319;p63"/>
          <p:cNvSpPr txBox="1"/>
          <p:nvPr/>
        </p:nvSpPr>
        <p:spPr>
          <a:xfrm>
            <a:off x="47117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0" name="Google Shape;1320;p63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1" name="Google Shape;1321;p63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2" name="Google Shape;1322;p63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63"/>
          <p:cNvSpPr txBox="1"/>
          <p:nvPr/>
        </p:nvSpPr>
        <p:spPr>
          <a:xfrm>
            <a:off x="215975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63"/>
          <p:cNvSpPr txBox="1"/>
          <p:nvPr/>
        </p:nvSpPr>
        <p:spPr>
          <a:xfrm>
            <a:off x="126295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e2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5" name="Google Shape;1325;p63"/>
          <p:cNvSpPr txBox="1"/>
          <p:nvPr/>
        </p:nvSpPr>
        <p:spPr>
          <a:xfrm>
            <a:off x="224013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e3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6" name="Google Shape;1326;p63"/>
          <p:cNvSpPr txBox="1"/>
          <p:nvPr/>
        </p:nvSpPr>
        <p:spPr>
          <a:xfrm>
            <a:off x="3287111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em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63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8" name="Google Shape;1328;p63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63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0" name="Google Shape;1330;p63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1" name="Google Shape;1331;p63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2" name="Google Shape;1332;p63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63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63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63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6" name="Google Shape;1336;p63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63"/>
          <p:cNvSpPr txBox="1"/>
          <p:nvPr/>
        </p:nvSpPr>
        <p:spPr>
          <a:xfrm>
            <a:off x="5037950" y="720900"/>
            <a:ext cx="32724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pass all numbers through 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function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63"/>
          <p:cNvSpPr/>
          <p:nvPr/>
        </p:nvSpPr>
        <p:spPr>
          <a:xfrm>
            <a:off x="5929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2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63"/>
          <p:cNvSpPr/>
          <p:nvPr/>
        </p:nvSpPr>
        <p:spPr>
          <a:xfrm>
            <a:off x="15835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0" name="Google Shape;1340;p63"/>
          <p:cNvSpPr/>
          <p:nvPr/>
        </p:nvSpPr>
        <p:spPr>
          <a:xfrm>
            <a:off x="25741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121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63"/>
          <p:cNvSpPr/>
          <p:nvPr/>
        </p:nvSpPr>
        <p:spPr>
          <a:xfrm>
            <a:off x="35647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2" name="Google Shape;1342;p63"/>
          <p:cNvSpPr/>
          <p:nvPr/>
        </p:nvSpPr>
        <p:spPr>
          <a:xfrm>
            <a:off x="5929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63"/>
          <p:cNvSpPr/>
          <p:nvPr/>
        </p:nvSpPr>
        <p:spPr>
          <a:xfrm>
            <a:off x="15835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4" name="Google Shape;1344;p63"/>
          <p:cNvSpPr/>
          <p:nvPr/>
        </p:nvSpPr>
        <p:spPr>
          <a:xfrm>
            <a:off x="25741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.99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5" name="Google Shape;1345;p63"/>
          <p:cNvSpPr/>
          <p:nvPr/>
        </p:nvSpPr>
        <p:spPr>
          <a:xfrm>
            <a:off x="35647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.01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63"/>
          <p:cNvSpPr/>
          <p:nvPr/>
        </p:nvSpPr>
        <p:spPr>
          <a:xfrm>
            <a:off x="576225" y="1388600"/>
            <a:ext cx="3466800" cy="232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7" name="Google Shape;1347;p63"/>
          <p:cNvCxnSpPr>
            <a:endCxn id="1344" idx="4"/>
          </p:cNvCxnSpPr>
          <p:nvPr/>
        </p:nvCxnSpPr>
        <p:spPr>
          <a:xfrm rot="10800000">
            <a:off x="2833600" y="1120350"/>
            <a:ext cx="3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8" name="Google Shape;1348;p63"/>
          <p:cNvCxnSpPr>
            <a:endCxn id="1345" idx="4"/>
          </p:cNvCxnSpPr>
          <p:nvPr/>
        </p:nvCxnSpPr>
        <p:spPr>
          <a:xfrm rot="10800000">
            <a:off x="3824200" y="1120350"/>
            <a:ext cx="15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p63"/>
          <p:cNvCxnSpPr/>
          <p:nvPr/>
        </p:nvCxnSpPr>
        <p:spPr>
          <a:xfrm rot="10800000">
            <a:off x="1842975" y="1120250"/>
            <a:ext cx="3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0" name="Google Shape;1350;p63"/>
          <p:cNvCxnSpPr/>
          <p:nvPr/>
        </p:nvCxnSpPr>
        <p:spPr>
          <a:xfrm rot="10800000">
            <a:off x="852375" y="1120250"/>
            <a:ext cx="3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1" name="Google Shape;1351;p63"/>
          <p:cNvCxnSpPr>
            <a:stCxn id="1338" idx="0"/>
          </p:cNvCxnSpPr>
          <p:nvPr/>
        </p:nvCxnSpPr>
        <p:spPr>
          <a:xfrm rot="10800000">
            <a:off x="844000" y="1627050"/>
            <a:ext cx="84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2" name="Google Shape;1352;p63"/>
          <p:cNvCxnSpPr>
            <a:stCxn id="1340" idx="0"/>
          </p:cNvCxnSpPr>
          <p:nvPr/>
        </p:nvCxnSpPr>
        <p:spPr>
          <a:xfrm rot="10800000">
            <a:off x="2833300" y="1615650"/>
            <a:ext cx="300" cy="2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3" name="Google Shape;1353;p63"/>
          <p:cNvCxnSpPr>
            <a:stCxn id="1341" idx="0"/>
          </p:cNvCxnSpPr>
          <p:nvPr/>
        </p:nvCxnSpPr>
        <p:spPr>
          <a:xfrm rot="10800000">
            <a:off x="3815800" y="1627050"/>
            <a:ext cx="84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4" name="Google Shape;1354;p63"/>
          <p:cNvSpPr txBox="1"/>
          <p:nvPr/>
        </p:nvSpPr>
        <p:spPr>
          <a:xfrm>
            <a:off x="543975" y="259450"/>
            <a:ext cx="3531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Attention weights to generate </a:t>
            </a:r>
            <a:r>
              <a:rPr b="1" lang="en" sz="18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-25000"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5" name="Google Shape;1355;p63"/>
          <p:cNvCxnSpPr>
            <a:stCxn id="1339" idx="0"/>
          </p:cNvCxnSpPr>
          <p:nvPr/>
        </p:nvCxnSpPr>
        <p:spPr>
          <a:xfrm rot="10800000">
            <a:off x="1842100" y="1615650"/>
            <a:ext cx="900" cy="2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64"/>
          <p:cNvSpPr txBox="1"/>
          <p:nvPr/>
        </p:nvSpPr>
        <p:spPr>
          <a:xfrm>
            <a:off x="4481925" y="533100"/>
            <a:ext cx="41871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What’s next?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64"/>
          <p:cNvSpPr txBox="1"/>
          <p:nvPr/>
        </p:nvSpPr>
        <p:spPr>
          <a:xfrm>
            <a:off x="4608500" y="103107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We build Context Vector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64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3" name="Google Shape;1363;p64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4" name="Google Shape;1364;p64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5" name="Google Shape;1365;p64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6" name="Google Shape;1366;p64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7" name="Google Shape;1367;p64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8" name="Google Shape;1368;p64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64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64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1" name="Google Shape;1371;p64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64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3" name="Google Shape;1373;p64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64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5" name="Google Shape;1375;p64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6" name="Google Shape;1376;p64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7" name="Google Shape;1377;p64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8" name="Google Shape;1378;p64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9" name="Google Shape;1379;p64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64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1" name="Google Shape;1381;p64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2" name="Google Shape;1382;p64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64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64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64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64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64"/>
          <p:cNvCxnSpPr>
            <a:stCxn id="1370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88" name="Google Shape;1388;p64"/>
          <p:cNvCxnSpPr>
            <a:stCxn id="1362" idx="0"/>
          </p:cNvCxnSpPr>
          <p:nvPr/>
        </p:nvCxnSpPr>
        <p:spPr>
          <a:xfrm flipH="1" rot="10800000">
            <a:off x="8482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89" name="Google Shape;1389;p64"/>
          <p:cNvCxnSpPr/>
          <p:nvPr/>
        </p:nvCxnSpPr>
        <p:spPr>
          <a:xfrm flipH="1" rot="10800000">
            <a:off x="18388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90" name="Google Shape;1390;p64"/>
          <p:cNvCxnSpPr/>
          <p:nvPr/>
        </p:nvCxnSpPr>
        <p:spPr>
          <a:xfrm flipH="1" rot="10800000">
            <a:off x="28294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91" name="Google Shape;1391;p64"/>
          <p:cNvCxnSpPr/>
          <p:nvPr/>
        </p:nvCxnSpPr>
        <p:spPr>
          <a:xfrm flipH="1" rot="10800000">
            <a:off x="38200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92" name="Google Shape;1392;p64"/>
          <p:cNvCxnSpPr>
            <a:stCxn id="1373" idx="0"/>
          </p:cNvCxnSpPr>
          <p:nvPr/>
        </p:nvCxnSpPr>
        <p:spPr>
          <a:xfrm rot="10800000">
            <a:off x="852456" y="2110909"/>
            <a:ext cx="42630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93" name="Google Shape;1393;p64"/>
          <p:cNvCxnSpPr/>
          <p:nvPr/>
        </p:nvCxnSpPr>
        <p:spPr>
          <a:xfrm rot="10800000">
            <a:off x="3829494" y="2125245"/>
            <a:ext cx="1286100" cy="9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94" name="Google Shape;1394;p64"/>
          <p:cNvCxnSpPr>
            <a:stCxn id="1373" idx="0"/>
          </p:cNvCxnSpPr>
          <p:nvPr/>
        </p:nvCxnSpPr>
        <p:spPr>
          <a:xfrm rot="10800000">
            <a:off x="2833656" y="2110909"/>
            <a:ext cx="22818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395" name="Google Shape;1395;p64"/>
          <p:cNvCxnSpPr/>
          <p:nvPr/>
        </p:nvCxnSpPr>
        <p:spPr>
          <a:xfrm rot="10800000">
            <a:off x="1843000" y="2110950"/>
            <a:ext cx="32724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396" name="Google Shape;1396;p64"/>
          <p:cNvSpPr txBox="1"/>
          <p:nvPr/>
        </p:nvSpPr>
        <p:spPr>
          <a:xfrm>
            <a:off x="47117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7" name="Google Shape;1397;p64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8" name="Google Shape;1398;p64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9" name="Google Shape;1399;p64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0" name="Google Shape;1400;p64"/>
          <p:cNvSpPr txBox="1"/>
          <p:nvPr/>
        </p:nvSpPr>
        <p:spPr>
          <a:xfrm>
            <a:off x="215975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1" name="Google Shape;1401;p64"/>
          <p:cNvSpPr txBox="1"/>
          <p:nvPr/>
        </p:nvSpPr>
        <p:spPr>
          <a:xfrm>
            <a:off x="126295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e2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2" name="Google Shape;1402;p64"/>
          <p:cNvSpPr txBox="1"/>
          <p:nvPr/>
        </p:nvSpPr>
        <p:spPr>
          <a:xfrm>
            <a:off x="224013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e3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64"/>
          <p:cNvSpPr txBox="1"/>
          <p:nvPr/>
        </p:nvSpPr>
        <p:spPr>
          <a:xfrm>
            <a:off x="3287111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em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4" name="Google Shape;1404;p64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5" name="Google Shape;1405;p64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6" name="Google Shape;1406;p64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64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8" name="Google Shape;1408;p64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9" name="Google Shape;1409;p64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0" name="Google Shape;1410;p64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64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2" name="Google Shape;1412;p64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3" name="Google Shape;1413;p64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4" name="Google Shape;1414;p64"/>
          <p:cNvSpPr/>
          <p:nvPr/>
        </p:nvSpPr>
        <p:spPr>
          <a:xfrm>
            <a:off x="5929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2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5" name="Google Shape;1415;p64"/>
          <p:cNvSpPr/>
          <p:nvPr/>
        </p:nvSpPr>
        <p:spPr>
          <a:xfrm>
            <a:off x="15835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6" name="Google Shape;1416;p64"/>
          <p:cNvSpPr/>
          <p:nvPr/>
        </p:nvSpPr>
        <p:spPr>
          <a:xfrm>
            <a:off x="25741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121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7" name="Google Shape;1417;p64"/>
          <p:cNvSpPr/>
          <p:nvPr/>
        </p:nvSpPr>
        <p:spPr>
          <a:xfrm>
            <a:off x="35647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64"/>
          <p:cNvSpPr/>
          <p:nvPr/>
        </p:nvSpPr>
        <p:spPr>
          <a:xfrm>
            <a:off x="5929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9" name="Google Shape;1419;p64"/>
          <p:cNvSpPr/>
          <p:nvPr/>
        </p:nvSpPr>
        <p:spPr>
          <a:xfrm>
            <a:off x="15835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0" name="Google Shape;1420;p64"/>
          <p:cNvSpPr/>
          <p:nvPr/>
        </p:nvSpPr>
        <p:spPr>
          <a:xfrm>
            <a:off x="25741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.99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1" name="Google Shape;1421;p64"/>
          <p:cNvSpPr/>
          <p:nvPr/>
        </p:nvSpPr>
        <p:spPr>
          <a:xfrm>
            <a:off x="35647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.01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2" name="Google Shape;1422;p64"/>
          <p:cNvSpPr/>
          <p:nvPr/>
        </p:nvSpPr>
        <p:spPr>
          <a:xfrm>
            <a:off x="576225" y="1388600"/>
            <a:ext cx="3466800" cy="232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3" name="Google Shape;1423;p64"/>
          <p:cNvCxnSpPr>
            <a:endCxn id="1420" idx="4"/>
          </p:cNvCxnSpPr>
          <p:nvPr/>
        </p:nvCxnSpPr>
        <p:spPr>
          <a:xfrm rot="10800000">
            <a:off x="2833600" y="1120350"/>
            <a:ext cx="3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p64"/>
          <p:cNvCxnSpPr>
            <a:endCxn id="1421" idx="4"/>
          </p:cNvCxnSpPr>
          <p:nvPr/>
        </p:nvCxnSpPr>
        <p:spPr>
          <a:xfrm rot="10800000">
            <a:off x="3824200" y="1120350"/>
            <a:ext cx="15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5" name="Google Shape;1425;p64"/>
          <p:cNvCxnSpPr/>
          <p:nvPr/>
        </p:nvCxnSpPr>
        <p:spPr>
          <a:xfrm rot="10800000">
            <a:off x="1842975" y="1120250"/>
            <a:ext cx="3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6" name="Google Shape;1426;p64"/>
          <p:cNvCxnSpPr/>
          <p:nvPr/>
        </p:nvCxnSpPr>
        <p:spPr>
          <a:xfrm rot="10800000">
            <a:off x="852375" y="1120250"/>
            <a:ext cx="3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7" name="Google Shape;1427;p64"/>
          <p:cNvCxnSpPr>
            <a:stCxn id="1414" idx="0"/>
          </p:cNvCxnSpPr>
          <p:nvPr/>
        </p:nvCxnSpPr>
        <p:spPr>
          <a:xfrm rot="10800000">
            <a:off x="844000" y="1627050"/>
            <a:ext cx="84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8" name="Google Shape;1428;p64"/>
          <p:cNvCxnSpPr>
            <a:stCxn id="1416" idx="0"/>
          </p:cNvCxnSpPr>
          <p:nvPr/>
        </p:nvCxnSpPr>
        <p:spPr>
          <a:xfrm rot="10800000">
            <a:off x="2833300" y="1615650"/>
            <a:ext cx="300" cy="2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9" name="Google Shape;1429;p64"/>
          <p:cNvCxnSpPr>
            <a:stCxn id="1417" idx="0"/>
          </p:cNvCxnSpPr>
          <p:nvPr/>
        </p:nvCxnSpPr>
        <p:spPr>
          <a:xfrm rot="10800000">
            <a:off x="3815800" y="1627050"/>
            <a:ext cx="84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0" name="Google Shape;1430;p64"/>
          <p:cNvSpPr txBox="1"/>
          <p:nvPr/>
        </p:nvSpPr>
        <p:spPr>
          <a:xfrm>
            <a:off x="543975" y="259450"/>
            <a:ext cx="3531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Attention weights to generate </a:t>
            </a:r>
            <a:r>
              <a:rPr b="1" lang="en" sz="1800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baseline="-25000" sz="18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1" name="Google Shape;1431;p64"/>
          <p:cNvCxnSpPr>
            <a:stCxn id="1415" idx="0"/>
          </p:cNvCxnSpPr>
          <p:nvPr/>
        </p:nvCxnSpPr>
        <p:spPr>
          <a:xfrm rot="10800000">
            <a:off x="1842100" y="1615650"/>
            <a:ext cx="900" cy="2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6" name="Google Shape;1436;p65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65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65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9" name="Google Shape;1439;p65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65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1" name="Google Shape;1441;p65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2" name="Google Shape;1442;p65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3" name="Google Shape;1443;p65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4" name="Google Shape;1444;p65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5" name="Google Shape;1445;p65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6" name="Google Shape;1446;p65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7" name="Google Shape;1447;p65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65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9" name="Google Shape;1449;p65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0" name="Google Shape;1450;p65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65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2" name="Google Shape;1452;p65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53" name="Google Shape;1453;p65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54" name="Google Shape;1454;p65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65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6" name="Google Shape;1456;p65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65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8" name="Google Shape;1458;p65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59" name="Google Shape;1459;p65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65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65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2" name="Google Shape;1462;p65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3" name="Google Shape;1463;p65"/>
          <p:cNvCxnSpPr>
            <a:stCxn id="1446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4" name="Google Shape;1464;p65"/>
          <p:cNvSpPr/>
          <p:nvPr/>
        </p:nvSpPr>
        <p:spPr>
          <a:xfrm>
            <a:off x="592900" y="1878750"/>
            <a:ext cx="540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5" name="Google Shape;1465;p65"/>
          <p:cNvSpPr/>
          <p:nvPr/>
        </p:nvSpPr>
        <p:spPr>
          <a:xfrm>
            <a:off x="1562500" y="1878750"/>
            <a:ext cx="540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6" name="Google Shape;1466;p65"/>
          <p:cNvSpPr/>
          <p:nvPr/>
        </p:nvSpPr>
        <p:spPr>
          <a:xfrm>
            <a:off x="2574100" y="1878750"/>
            <a:ext cx="6495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.99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7" name="Google Shape;1467;p65"/>
          <p:cNvSpPr/>
          <p:nvPr/>
        </p:nvSpPr>
        <p:spPr>
          <a:xfrm>
            <a:off x="3564700" y="1878750"/>
            <a:ext cx="5916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0.01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8" name="Google Shape;1468;p65"/>
          <p:cNvSpPr/>
          <p:nvPr/>
        </p:nvSpPr>
        <p:spPr>
          <a:xfrm>
            <a:off x="1309525" y="924700"/>
            <a:ext cx="2098500" cy="392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Context Vector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9" name="Google Shape;1469;p65"/>
          <p:cNvCxnSpPr>
            <a:stCxn id="1464" idx="0"/>
          </p:cNvCxnSpPr>
          <p:nvPr/>
        </p:nvCxnSpPr>
        <p:spPr>
          <a:xfrm flipH="1" rot="10800000">
            <a:off x="862900" y="1334550"/>
            <a:ext cx="5367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470" name="Google Shape;1470;p65"/>
          <p:cNvCxnSpPr>
            <a:stCxn id="1438" idx="0"/>
          </p:cNvCxnSpPr>
          <p:nvPr/>
        </p:nvCxnSpPr>
        <p:spPr>
          <a:xfrm flipH="1" rot="10800000">
            <a:off x="848256" y="1323709"/>
            <a:ext cx="573300" cy="17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471" name="Google Shape;1471;p65"/>
          <p:cNvCxnSpPr>
            <a:stCxn id="1465" idx="0"/>
            <a:endCxn id="1468" idx="2"/>
          </p:cNvCxnSpPr>
          <p:nvPr/>
        </p:nvCxnSpPr>
        <p:spPr>
          <a:xfrm flipH="1" rot="10800000">
            <a:off x="1832500" y="1316850"/>
            <a:ext cx="526200" cy="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472" name="Google Shape;1472;p65"/>
          <p:cNvCxnSpPr>
            <a:stCxn id="1439" idx="0"/>
            <a:endCxn id="1468" idx="2"/>
          </p:cNvCxnSpPr>
          <p:nvPr/>
        </p:nvCxnSpPr>
        <p:spPr>
          <a:xfrm flipH="1" rot="10800000">
            <a:off x="1855258" y="1316809"/>
            <a:ext cx="503400" cy="17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473" name="Google Shape;1473;p65"/>
          <p:cNvCxnSpPr>
            <a:stCxn id="1466" idx="0"/>
            <a:endCxn id="1468" idx="2"/>
          </p:cNvCxnSpPr>
          <p:nvPr/>
        </p:nvCxnSpPr>
        <p:spPr>
          <a:xfrm rot="10800000">
            <a:off x="2358850" y="1316850"/>
            <a:ext cx="540000" cy="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474" name="Google Shape;1474;p65"/>
          <p:cNvCxnSpPr>
            <a:stCxn id="1440" idx="0"/>
            <a:endCxn id="1468" idx="2"/>
          </p:cNvCxnSpPr>
          <p:nvPr/>
        </p:nvCxnSpPr>
        <p:spPr>
          <a:xfrm rot="10800000">
            <a:off x="2358861" y="1316809"/>
            <a:ext cx="503400" cy="17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475" name="Google Shape;1475;p65"/>
          <p:cNvCxnSpPr>
            <a:stCxn id="1467" idx="0"/>
          </p:cNvCxnSpPr>
          <p:nvPr/>
        </p:nvCxnSpPr>
        <p:spPr>
          <a:xfrm rot="10800000">
            <a:off x="3150700" y="1334550"/>
            <a:ext cx="7098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476" name="Google Shape;1476;p65"/>
          <p:cNvCxnSpPr>
            <a:stCxn id="1446" idx="0"/>
          </p:cNvCxnSpPr>
          <p:nvPr/>
        </p:nvCxnSpPr>
        <p:spPr>
          <a:xfrm rot="10800000">
            <a:off x="3103341" y="1334798"/>
            <a:ext cx="765900" cy="17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477" name="Google Shape;1477;p65"/>
          <p:cNvSpPr txBox="1"/>
          <p:nvPr/>
        </p:nvSpPr>
        <p:spPr>
          <a:xfrm>
            <a:off x="47117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Google Shape;1478;p65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9" name="Google Shape;1479;p65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0" name="Google Shape;1480;p65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1" name="Google Shape;14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99" y="1809750"/>
            <a:ext cx="289547" cy="3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422" y="456901"/>
            <a:ext cx="1254703" cy="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65"/>
          <p:cNvSpPr txBox="1"/>
          <p:nvPr/>
        </p:nvSpPr>
        <p:spPr>
          <a:xfrm>
            <a:off x="4706775" y="720900"/>
            <a:ext cx="44397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Summarizes importance of each input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Multiply attention weights with encoder hidden states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Element-wise addition of multiplication output</a:t>
            </a:r>
            <a:endParaRPr sz="1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65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5" name="Google Shape;1485;p65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6" name="Google Shape;1486;p65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7" name="Google Shape;1487;p65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8" name="Google Shape;1488;p65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9" name="Google Shape;1489;p65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0" name="Google Shape;1490;p65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65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2" name="Google Shape;1492;p65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3" name="Google Shape;1493;p65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66"/>
          <p:cNvSpPr txBox="1"/>
          <p:nvPr/>
        </p:nvSpPr>
        <p:spPr>
          <a:xfrm>
            <a:off x="4151300" y="156447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predict 1st word e.g ‘</a:t>
            </a:r>
            <a:r>
              <a:rPr b="1" i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I’ 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9" name="Google Shape;14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66"/>
          <p:cNvSpPr txBox="1"/>
          <p:nvPr/>
        </p:nvSpPr>
        <p:spPr>
          <a:xfrm>
            <a:off x="4572000" y="2555075"/>
            <a:ext cx="37665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We will use: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1st hidden state of decoder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Context vector for 1st word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5" name="Google Shape;1505;p67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6" name="Google Shape;1506;p67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67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8" name="Google Shape;1508;p67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9" name="Google Shape;1509;p67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0" name="Google Shape;1510;p67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11" name="Google Shape;1511;p67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12" name="Google Shape;1512;p67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3" name="Google Shape;1513;p67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p67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5" name="Google Shape;1515;p67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6" name="Google Shape;1516;p67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17" name="Google Shape;1517;p67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8" name="Google Shape;1518;p67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9" name="Google Shape;1519;p67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0" name="Google Shape;1520;p67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1" name="Google Shape;1521;p67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2" name="Google Shape;1522;p67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3" name="Google Shape;1523;p67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4" name="Google Shape;1524;p67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67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67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7" name="Google Shape;1527;p67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67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67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67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67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67"/>
          <p:cNvCxnSpPr>
            <a:stCxn id="1515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33" name="Google Shape;1533;p67"/>
          <p:cNvSpPr/>
          <p:nvPr/>
        </p:nvSpPr>
        <p:spPr>
          <a:xfrm>
            <a:off x="592900" y="1878750"/>
            <a:ext cx="540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4" name="Google Shape;1534;p67"/>
          <p:cNvSpPr/>
          <p:nvPr/>
        </p:nvSpPr>
        <p:spPr>
          <a:xfrm>
            <a:off x="1562500" y="1878750"/>
            <a:ext cx="540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5" name="Google Shape;1535;p67"/>
          <p:cNvSpPr/>
          <p:nvPr/>
        </p:nvSpPr>
        <p:spPr>
          <a:xfrm>
            <a:off x="2574100" y="1878750"/>
            <a:ext cx="6495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0.99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67"/>
          <p:cNvSpPr/>
          <p:nvPr/>
        </p:nvSpPr>
        <p:spPr>
          <a:xfrm>
            <a:off x="3564700" y="1878750"/>
            <a:ext cx="5916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0.01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7" name="Google Shape;1537;p67"/>
          <p:cNvSpPr/>
          <p:nvPr/>
        </p:nvSpPr>
        <p:spPr>
          <a:xfrm>
            <a:off x="1309525" y="924700"/>
            <a:ext cx="2098500" cy="39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Context Vector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8" name="Google Shape;1538;p67"/>
          <p:cNvCxnSpPr>
            <a:stCxn id="1533" idx="0"/>
          </p:cNvCxnSpPr>
          <p:nvPr/>
        </p:nvCxnSpPr>
        <p:spPr>
          <a:xfrm flipH="1" rot="10800000">
            <a:off x="862900" y="1334550"/>
            <a:ext cx="5367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39" name="Google Shape;1539;p67"/>
          <p:cNvCxnSpPr>
            <a:stCxn id="1507" idx="0"/>
          </p:cNvCxnSpPr>
          <p:nvPr/>
        </p:nvCxnSpPr>
        <p:spPr>
          <a:xfrm flipH="1" rot="10800000">
            <a:off x="848256" y="1323709"/>
            <a:ext cx="573300" cy="17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40" name="Google Shape;1540;p67"/>
          <p:cNvCxnSpPr>
            <a:stCxn id="1534" idx="0"/>
            <a:endCxn id="1537" idx="2"/>
          </p:cNvCxnSpPr>
          <p:nvPr/>
        </p:nvCxnSpPr>
        <p:spPr>
          <a:xfrm flipH="1" rot="10800000">
            <a:off x="1832500" y="1316850"/>
            <a:ext cx="526200" cy="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41" name="Google Shape;1541;p67"/>
          <p:cNvCxnSpPr>
            <a:stCxn id="1508" idx="0"/>
            <a:endCxn id="1537" idx="2"/>
          </p:cNvCxnSpPr>
          <p:nvPr/>
        </p:nvCxnSpPr>
        <p:spPr>
          <a:xfrm flipH="1" rot="10800000">
            <a:off x="1855258" y="1316809"/>
            <a:ext cx="503400" cy="17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42" name="Google Shape;1542;p67"/>
          <p:cNvCxnSpPr>
            <a:stCxn id="1535" idx="0"/>
            <a:endCxn id="1537" idx="2"/>
          </p:cNvCxnSpPr>
          <p:nvPr/>
        </p:nvCxnSpPr>
        <p:spPr>
          <a:xfrm rot="10800000">
            <a:off x="2358850" y="1316850"/>
            <a:ext cx="540000" cy="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43" name="Google Shape;1543;p67"/>
          <p:cNvCxnSpPr>
            <a:stCxn id="1509" idx="0"/>
            <a:endCxn id="1537" idx="2"/>
          </p:cNvCxnSpPr>
          <p:nvPr/>
        </p:nvCxnSpPr>
        <p:spPr>
          <a:xfrm rot="10800000">
            <a:off x="2358861" y="1316809"/>
            <a:ext cx="503400" cy="17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44" name="Google Shape;1544;p67"/>
          <p:cNvCxnSpPr>
            <a:stCxn id="1536" idx="0"/>
          </p:cNvCxnSpPr>
          <p:nvPr/>
        </p:nvCxnSpPr>
        <p:spPr>
          <a:xfrm rot="10800000">
            <a:off x="3150700" y="1334550"/>
            <a:ext cx="7098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545" name="Google Shape;1545;p67"/>
          <p:cNvCxnSpPr>
            <a:stCxn id="1515" idx="0"/>
          </p:cNvCxnSpPr>
          <p:nvPr/>
        </p:nvCxnSpPr>
        <p:spPr>
          <a:xfrm rot="10800000">
            <a:off x="3103341" y="1334798"/>
            <a:ext cx="765900" cy="17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546" name="Google Shape;1546;p67"/>
          <p:cNvSpPr txBox="1"/>
          <p:nvPr/>
        </p:nvSpPr>
        <p:spPr>
          <a:xfrm>
            <a:off x="472382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7" name="Google Shape;1547;p67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8" name="Google Shape;1548;p67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9" name="Google Shape;1549;p67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0" name="Google Shape;15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99" y="1809750"/>
            <a:ext cx="289547" cy="3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413" y="421400"/>
            <a:ext cx="1254727" cy="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67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3" name="Google Shape;1553;p67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4" name="Google Shape;1554;p67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5" name="Google Shape;1555;p67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6" name="Google Shape;1556;p67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7" name="Google Shape;1557;p67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8" name="Google Shape;1558;p67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9" name="Google Shape;1559;p67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0" name="Google Shape;1560;p67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1" name="Google Shape;1561;p67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2" name="Google Shape;1562;p67"/>
          <p:cNvSpPr/>
          <p:nvPr/>
        </p:nvSpPr>
        <p:spPr>
          <a:xfrm>
            <a:off x="4572000" y="1771200"/>
            <a:ext cx="944700" cy="3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Concat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3" name="Google Shape;1563;p67"/>
          <p:cNvCxnSpPr>
            <a:stCxn id="1537" idx="3"/>
            <a:endCxn id="1562" idx="1"/>
          </p:cNvCxnSpPr>
          <p:nvPr/>
        </p:nvCxnSpPr>
        <p:spPr>
          <a:xfrm>
            <a:off x="3408025" y="1120750"/>
            <a:ext cx="11640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4" name="Google Shape;1564;p67"/>
          <p:cNvCxnSpPr>
            <a:stCxn id="1546" idx="0"/>
            <a:endCxn id="1562" idx="2"/>
          </p:cNvCxnSpPr>
          <p:nvPr/>
        </p:nvCxnSpPr>
        <p:spPr>
          <a:xfrm rot="10800000">
            <a:off x="5044375" y="2163450"/>
            <a:ext cx="26400" cy="3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5" name="Google Shape;1565;p67"/>
          <p:cNvSpPr/>
          <p:nvPr/>
        </p:nvSpPr>
        <p:spPr>
          <a:xfrm>
            <a:off x="4572000" y="1223150"/>
            <a:ext cx="944700" cy="31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6" name="Google Shape;1566;p67"/>
          <p:cNvCxnSpPr>
            <a:stCxn id="1562" idx="0"/>
            <a:endCxn id="1565" idx="2"/>
          </p:cNvCxnSpPr>
          <p:nvPr/>
        </p:nvCxnSpPr>
        <p:spPr>
          <a:xfrm rot="10800000">
            <a:off x="5044350" y="154260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7" name="Google Shape;1567;p67"/>
          <p:cNvSpPr/>
          <p:nvPr/>
        </p:nvSpPr>
        <p:spPr>
          <a:xfrm>
            <a:off x="4444650" y="551600"/>
            <a:ext cx="1199400" cy="392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layer with 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8" name="Google Shape;1568;p67"/>
          <p:cNvSpPr txBox="1"/>
          <p:nvPr/>
        </p:nvSpPr>
        <p:spPr>
          <a:xfrm>
            <a:off x="4807025" y="95000"/>
            <a:ext cx="503400" cy="217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69" name="Google Shape;1569;p67"/>
          <p:cNvCxnSpPr>
            <a:stCxn id="1565" idx="0"/>
            <a:endCxn id="1567" idx="2"/>
          </p:cNvCxnSpPr>
          <p:nvPr/>
        </p:nvCxnSpPr>
        <p:spPr>
          <a:xfrm rot="10800000">
            <a:off x="5044350" y="943550"/>
            <a:ext cx="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67"/>
          <p:cNvCxnSpPr>
            <a:stCxn id="1567" idx="0"/>
            <a:endCxn id="1568" idx="2"/>
          </p:cNvCxnSpPr>
          <p:nvPr/>
        </p:nvCxnSpPr>
        <p:spPr>
          <a:xfrm flipH="1" rot="10800000">
            <a:off x="5044350" y="312500"/>
            <a:ext cx="14400" cy="2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1" name="Google Shape;1571;p67"/>
          <p:cNvSpPr txBox="1"/>
          <p:nvPr/>
        </p:nvSpPr>
        <p:spPr>
          <a:xfrm>
            <a:off x="5877700" y="941200"/>
            <a:ext cx="78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attention vector</a:t>
            </a:r>
            <a:endParaRPr baseline="-25000"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2" name="Google Shape;1572;p67"/>
          <p:cNvCxnSpPr>
            <a:stCxn id="1571" idx="1"/>
          </p:cNvCxnSpPr>
          <p:nvPr/>
        </p:nvCxnSpPr>
        <p:spPr>
          <a:xfrm rot="10800000">
            <a:off x="5252200" y="1095850"/>
            <a:ext cx="625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3" name="Google Shape;1573;p67"/>
          <p:cNvSpPr txBox="1"/>
          <p:nvPr/>
        </p:nvSpPr>
        <p:spPr>
          <a:xfrm>
            <a:off x="6833725" y="625950"/>
            <a:ext cx="2017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Combine information from Context vector and decoder hidden state</a:t>
            </a:r>
            <a:endParaRPr b="1"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68"/>
          <p:cNvSpPr txBox="1"/>
          <p:nvPr/>
        </p:nvSpPr>
        <p:spPr>
          <a:xfrm>
            <a:off x="4151300" y="156447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What’s next?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9" name="Google Shape;15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68"/>
          <p:cNvSpPr txBox="1"/>
          <p:nvPr/>
        </p:nvSpPr>
        <p:spPr>
          <a:xfrm>
            <a:off x="4151300" y="2555075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We build attention weights for 2nd decoder output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69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6" name="Google Shape;1586;p69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7" name="Google Shape;1587;p69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8" name="Google Shape;1588;p69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89" name="Google Shape;1589;p69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90" name="Google Shape;1590;p69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1" name="Google Shape;1591;p69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2" name="Google Shape;1592;p69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3" name="Google Shape;1593;p69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4" name="Google Shape;1594;p69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5" name="Google Shape;1595;p69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6" name="Google Shape;1596;p69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7" name="Google Shape;1597;p69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69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9" name="Google Shape;1599;p69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0" name="Google Shape;1600;p69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1" name="Google Shape;1601;p69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2" name="Google Shape;1602;p69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3" name="Google Shape;1603;p69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4" name="Google Shape;1604;p69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5" name="Google Shape;1605;p69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69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69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8" name="Google Shape;1608;p69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9" name="Google Shape;1609;p69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69"/>
          <p:cNvCxnSpPr>
            <a:stCxn id="1593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11" name="Google Shape;1611;p69"/>
          <p:cNvSpPr/>
          <p:nvPr/>
        </p:nvSpPr>
        <p:spPr>
          <a:xfrm>
            <a:off x="5929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5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2" name="Google Shape;1612;p69"/>
          <p:cNvSpPr/>
          <p:nvPr/>
        </p:nvSpPr>
        <p:spPr>
          <a:xfrm>
            <a:off x="15835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115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3" name="Google Shape;1613;p69"/>
          <p:cNvSpPr/>
          <p:nvPr/>
        </p:nvSpPr>
        <p:spPr>
          <a:xfrm>
            <a:off x="25741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9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4" name="Google Shape;1614;p69"/>
          <p:cNvSpPr/>
          <p:nvPr/>
        </p:nvSpPr>
        <p:spPr>
          <a:xfrm>
            <a:off x="35647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127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5" name="Google Shape;1615;p69"/>
          <p:cNvCxnSpPr>
            <a:stCxn id="1585" idx="0"/>
            <a:endCxn id="1611" idx="4"/>
          </p:cNvCxnSpPr>
          <p:nvPr/>
        </p:nvCxnSpPr>
        <p:spPr>
          <a:xfrm flipH="1" rot="10800000">
            <a:off x="8482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16" name="Google Shape;1616;p69"/>
          <p:cNvCxnSpPr/>
          <p:nvPr/>
        </p:nvCxnSpPr>
        <p:spPr>
          <a:xfrm flipH="1" rot="10800000">
            <a:off x="18388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17" name="Google Shape;1617;p69"/>
          <p:cNvCxnSpPr/>
          <p:nvPr/>
        </p:nvCxnSpPr>
        <p:spPr>
          <a:xfrm flipH="1" rot="10800000">
            <a:off x="28294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18" name="Google Shape;1618;p69"/>
          <p:cNvCxnSpPr/>
          <p:nvPr/>
        </p:nvCxnSpPr>
        <p:spPr>
          <a:xfrm flipH="1" rot="10800000">
            <a:off x="38200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19" name="Google Shape;1619;p69"/>
          <p:cNvCxnSpPr>
            <a:stCxn id="1597" idx="0"/>
            <a:endCxn id="1611" idx="4"/>
          </p:cNvCxnSpPr>
          <p:nvPr/>
        </p:nvCxnSpPr>
        <p:spPr>
          <a:xfrm rot="10800000">
            <a:off x="852358" y="2110909"/>
            <a:ext cx="52701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20" name="Google Shape;1620;p69"/>
          <p:cNvCxnSpPr>
            <a:stCxn id="1597" idx="0"/>
            <a:endCxn id="1614" idx="5"/>
          </p:cNvCxnSpPr>
          <p:nvPr/>
        </p:nvCxnSpPr>
        <p:spPr>
          <a:xfrm rot="10800000">
            <a:off x="4007758" y="2077009"/>
            <a:ext cx="2114700" cy="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21" name="Google Shape;1621;p69"/>
          <p:cNvCxnSpPr>
            <a:stCxn id="1597" idx="0"/>
            <a:endCxn id="1613" idx="4"/>
          </p:cNvCxnSpPr>
          <p:nvPr/>
        </p:nvCxnSpPr>
        <p:spPr>
          <a:xfrm rot="10800000">
            <a:off x="2833558" y="2110909"/>
            <a:ext cx="32889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22" name="Google Shape;1622;p69"/>
          <p:cNvCxnSpPr>
            <a:stCxn id="1597" idx="0"/>
            <a:endCxn id="1612" idx="4"/>
          </p:cNvCxnSpPr>
          <p:nvPr/>
        </p:nvCxnSpPr>
        <p:spPr>
          <a:xfrm rot="10800000">
            <a:off x="1842958" y="2110909"/>
            <a:ext cx="42795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623" name="Google Shape;1623;p69"/>
          <p:cNvSpPr txBox="1"/>
          <p:nvPr/>
        </p:nvSpPr>
        <p:spPr>
          <a:xfrm>
            <a:off x="47117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4" name="Google Shape;1624;p69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5" name="Google Shape;1625;p69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6" name="Google Shape;1626;p69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7" name="Google Shape;1627;p69"/>
          <p:cNvSpPr txBox="1"/>
          <p:nvPr/>
        </p:nvSpPr>
        <p:spPr>
          <a:xfrm>
            <a:off x="215975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8" name="Google Shape;1628;p69"/>
          <p:cNvSpPr txBox="1"/>
          <p:nvPr/>
        </p:nvSpPr>
        <p:spPr>
          <a:xfrm>
            <a:off x="126295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e2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9" name="Google Shape;1629;p69"/>
          <p:cNvSpPr txBox="1"/>
          <p:nvPr/>
        </p:nvSpPr>
        <p:spPr>
          <a:xfrm>
            <a:off x="224013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e3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0" name="Google Shape;1630;p69"/>
          <p:cNvSpPr txBox="1"/>
          <p:nvPr/>
        </p:nvSpPr>
        <p:spPr>
          <a:xfrm>
            <a:off x="3287111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em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1" name="Google Shape;1631;p69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2" name="Google Shape;1632;p69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3" name="Google Shape;1633;p69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4" name="Google Shape;1634;p69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5" name="Google Shape;1635;p69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6" name="Google Shape;1636;p69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69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8" name="Google Shape;1638;p69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9" name="Google Shape;1639;p69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0" name="Google Shape;1640;p69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1" name="Google Shape;1641;p69"/>
          <p:cNvSpPr txBox="1"/>
          <p:nvPr/>
        </p:nvSpPr>
        <p:spPr>
          <a:xfrm>
            <a:off x="4711775" y="625950"/>
            <a:ext cx="3963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do a ‘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dot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’ product between each encoder states h</a:t>
            </a:r>
            <a:r>
              <a:rPr baseline="-25000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2nd 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decoder hidden state h</a:t>
            </a:r>
            <a:r>
              <a:rPr baseline="-25000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70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70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8" name="Google Shape;1648;p70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9" name="Google Shape;1649;p70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50" name="Google Shape;1650;p70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51" name="Google Shape;1651;p70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2" name="Google Shape;1652;p70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p70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70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5" name="Google Shape;1655;p70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p70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70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8" name="Google Shape;1658;p70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9" name="Google Shape;1659;p70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0" name="Google Shape;1660;p70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1" name="Google Shape;1661;p70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2" name="Google Shape;1662;p70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3" name="Google Shape;1663;p70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4" name="Google Shape;1664;p70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70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6" name="Google Shape;1666;p70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7" name="Google Shape;1667;p70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8" name="Google Shape;1668;p70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70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0" name="Google Shape;1670;p70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1" name="Google Shape;1671;p70"/>
          <p:cNvCxnSpPr>
            <a:stCxn id="1654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72" name="Google Shape;1672;p70"/>
          <p:cNvSpPr/>
          <p:nvPr/>
        </p:nvSpPr>
        <p:spPr>
          <a:xfrm>
            <a:off x="5929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5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3" name="Google Shape;1673;p70"/>
          <p:cNvSpPr/>
          <p:nvPr/>
        </p:nvSpPr>
        <p:spPr>
          <a:xfrm>
            <a:off x="15835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115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4" name="Google Shape;1674;p70"/>
          <p:cNvSpPr/>
          <p:nvPr/>
        </p:nvSpPr>
        <p:spPr>
          <a:xfrm>
            <a:off x="25741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9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Google Shape;1675;p70"/>
          <p:cNvSpPr/>
          <p:nvPr/>
        </p:nvSpPr>
        <p:spPr>
          <a:xfrm>
            <a:off x="3564700" y="18787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127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76" name="Google Shape;1676;p70"/>
          <p:cNvCxnSpPr>
            <a:stCxn id="1646" idx="0"/>
            <a:endCxn id="1672" idx="4"/>
          </p:cNvCxnSpPr>
          <p:nvPr/>
        </p:nvCxnSpPr>
        <p:spPr>
          <a:xfrm flipH="1" rot="10800000">
            <a:off x="8482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77" name="Google Shape;1677;p70"/>
          <p:cNvCxnSpPr/>
          <p:nvPr/>
        </p:nvCxnSpPr>
        <p:spPr>
          <a:xfrm flipH="1" rot="10800000">
            <a:off x="18388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78" name="Google Shape;1678;p70"/>
          <p:cNvCxnSpPr/>
          <p:nvPr/>
        </p:nvCxnSpPr>
        <p:spPr>
          <a:xfrm flipH="1" rot="10800000">
            <a:off x="28294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79" name="Google Shape;1679;p70"/>
          <p:cNvCxnSpPr/>
          <p:nvPr/>
        </p:nvCxnSpPr>
        <p:spPr>
          <a:xfrm flipH="1" rot="10800000">
            <a:off x="3820056" y="2110909"/>
            <a:ext cx="42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80" name="Google Shape;1680;p70"/>
          <p:cNvCxnSpPr>
            <a:stCxn id="1658" idx="0"/>
            <a:endCxn id="1672" idx="4"/>
          </p:cNvCxnSpPr>
          <p:nvPr/>
        </p:nvCxnSpPr>
        <p:spPr>
          <a:xfrm rot="10800000">
            <a:off x="852358" y="2110909"/>
            <a:ext cx="52701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81" name="Google Shape;1681;p70"/>
          <p:cNvCxnSpPr>
            <a:stCxn id="1658" idx="0"/>
            <a:endCxn id="1675" idx="5"/>
          </p:cNvCxnSpPr>
          <p:nvPr/>
        </p:nvCxnSpPr>
        <p:spPr>
          <a:xfrm rot="10800000">
            <a:off x="4007758" y="2077009"/>
            <a:ext cx="2114700" cy="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82" name="Google Shape;1682;p70"/>
          <p:cNvCxnSpPr>
            <a:stCxn id="1658" idx="0"/>
            <a:endCxn id="1674" idx="4"/>
          </p:cNvCxnSpPr>
          <p:nvPr/>
        </p:nvCxnSpPr>
        <p:spPr>
          <a:xfrm rot="10800000">
            <a:off x="2833558" y="2110909"/>
            <a:ext cx="32889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70"/>
          <p:cNvCxnSpPr>
            <a:stCxn id="1658" idx="0"/>
            <a:endCxn id="1673" idx="4"/>
          </p:cNvCxnSpPr>
          <p:nvPr/>
        </p:nvCxnSpPr>
        <p:spPr>
          <a:xfrm rot="10800000">
            <a:off x="1842958" y="2110909"/>
            <a:ext cx="4279500" cy="9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684" name="Google Shape;1684;p70"/>
          <p:cNvSpPr txBox="1"/>
          <p:nvPr/>
        </p:nvSpPr>
        <p:spPr>
          <a:xfrm>
            <a:off x="471177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5" name="Google Shape;1685;p70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70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7" name="Google Shape;1687;p70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8" name="Google Shape;1688;p70"/>
          <p:cNvSpPr txBox="1"/>
          <p:nvPr/>
        </p:nvSpPr>
        <p:spPr>
          <a:xfrm>
            <a:off x="215975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e1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9" name="Google Shape;1689;p70"/>
          <p:cNvSpPr txBox="1"/>
          <p:nvPr/>
        </p:nvSpPr>
        <p:spPr>
          <a:xfrm>
            <a:off x="126295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e2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70"/>
          <p:cNvSpPr txBox="1"/>
          <p:nvPr/>
        </p:nvSpPr>
        <p:spPr>
          <a:xfrm>
            <a:off x="2240133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e3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1" name="Google Shape;1691;p70"/>
          <p:cNvSpPr txBox="1"/>
          <p:nvPr/>
        </p:nvSpPr>
        <p:spPr>
          <a:xfrm>
            <a:off x="3287111" y="27256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 sz="1200">
                <a:latin typeface="Roboto"/>
                <a:ea typeface="Roboto"/>
                <a:cs typeface="Roboto"/>
                <a:sym typeface="Roboto"/>
              </a:rPr>
              <a:t>em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2" name="Google Shape;1692;p70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3" name="Google Shape;1693;p70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4" name="Google Shape;1694;p70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5" name="Google Shape;1695;p70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6" name="Google Shape;1696;p70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7" name="Google Shape;1697;p70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8" name="Google Shape;1698;p70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9" name="Google Shape;1699;p70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0" name="Google Shape;1700;p70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1" name="Google Shape;1701;p70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2" name="Google Shape;1702;p70"/>
          <p:cNvSpPr txBox="1"/>
          <p:nvPr/>
        </p:nvSpPr>
        <p:spPr>
          <a:xfrm>
            <a:off x="4989775" y="1026350"/>
            <a:ext cx="32724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pass all numbers through </a:t>
            </a: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function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70"/>
          <p:cNvSpPr/>
          <p:nvPr/>
        </p:nvSpPr>
        <p:spPr>
          <a:xfrm>
            <a:off x="5929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70"/>
          <p:cNvSpPr/>
          <p:nvPr/>
        </p:nvSpPr>
        <p:spPr>
          <a:xfrm>
            <a:off x="15835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0.3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5" name="Google Shape;1705;p70"/>
          <p:cNvSpPr/>
          <p:nvPr/>
        </p:nvSpPr>
        <p:spPr>
          <a:xfrm>
            <a:off x="25741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6" name="Google Shape;1706;p70"/>
          <p:cNvSpPr/>
          <p:nvPr/>
        </p:nvSpPr>
        <p:spPr>
          <a:xfrm>
            <a:off x="3564700" y="888150"/>
            <a:ext cx="519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.7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7" name="Google Shape;1707;p70"/>
          <p:cNvSpPr/>
          <p:nvPr/>
        </p:nvSpPr>
        <p:spPr>
          <a:xfrm>
            <a:off x="576225" y="1388600"/>
            <a:ext cx="3466800" cy="232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8" name="Google Shape;1708;p70"/>
          <p:cNvCxnSpPr>
            <a:endCxn id="1705" idx="4"/>
          </p:cNvCxnSpPr>
          <p:nvPr/>
        </p:nvCxnSpPr>
        <p:spPr>
          <a:xfrm rot="10800000">
            <a:off x="2833600" y="1120350"/>
            <a:ext cx="3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9" name="Google Shape;1709;p70"/>
          <p:cNvCxnSpPr>
            <a:endCxn id="1706" idx="4"/>
          </p:cNvCxnSpPr>
          <p:nvPr/>
        </p:nvCxnSpPr>
        <p:spPr>
          <a:xfrm rot="10800000">
            <a:off x="3824200" y="1120350"/>
            <a:ext cx="15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0" name="Google Shape;1710;p70"/>
          <p:cNvCxnSpPr/>
          <p:nvPr/>
        </p:nvCxnSpPr>
        <p:spPr>
          <a:xfrm rot="10800000">
            <a:off x="1842975" y="1120250"/>
            <a:ext cx="3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1" name="Google Shape;1711;p70"/>
          <p:cNvCxnSpPr/>
          <p:nvPr/>
        </p:nvCxnSpPr>
        <p:spPr>
          <a:xfrm rot="10800000">
            <a:off x="852375" y="1120250"/>
            <a:ext cx="300" cy="27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2" name="Google Shape;1712;p70"/>
          <p:cNvCxnSpPr/>
          <p:nvPr/>
        </p:nvCxnSpPr>
        <p:spPr>
          <a:xfrm rot="10800000">
            <a:off x="844000" y="1627050"/>
            <a:ext cx="84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3" name="Google Shape;1713;p70"/>
          <p:cNvCxnSpPr/>
          <p:nvPr/>
        </p:nvCxnSpPr>
        <p:spPr>
          <a:xfrm rot="10800000">
            <a:off x="2833300" y="1615650"/>
            <a:ext cx="300" cy="2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4" name="Google Shape;1714;p70"/>
          <p:cNvCxnSpPr/>
          <p:nvPr/>
        </p:nvCxnSpPr>
        <p:spPr>
          <a:xfrm rot="10800000">
            <a:off x="3815800" y="1627050"/>
            <a:ext cx="84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5" name="Google Shape;1715;p70"/>
          <p:cNvSpPr txBox="1"/>
          <p:nvPr/>
        </p:nvSpPr>
        <p:spPr>
          <a:xfrm>
            <a:off x="543975" y="259450"/>
            <a:ext cx="35313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Attention weights to generate </a:t>
            </a:r>
            <a:r>
              <a:rPr b="1" lang="en">
                <a:solidFill>
                  <a:srgbClr val="351C75"/>
                </a:solidFill>
                <a:latin typeface="Calibri"/>
                <a:ea typeface="Calibri"/>
                <a:cs typeface="Calibri"/>
                <a:sym typeface="Calibri"/>
              </a:rPr>
              <a:t>studied</a:t>
            </a:r>
            <a:endParaRPr b="1" baseline="-25000">
              <a:solidFill>
                <a:srgbClr val="351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6" name="Google Shape;1716;p70"/>
          <p:cNvCxnSpPr/>
          <p:nvPr/>
        </p:nvCxnSpPr>
        <p:spPr>
          <a:xfrm rot="10800000">
            <a:off x="1842100" y="1615650"/>
            <a:ext cx="900" cy="2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1" name="Google Shape;1721;p71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71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71"/>
          <p:cNvSpPr/>
          <p:nvPr/>
        </p:nvSpPr>
        <p:spPr>
          <a:xfrm>
            <a:off x="552456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4" name="Google Shape;1724;p71"/>
          <p:cNvSpPr/>
          <p:nvPr/>
        </p:nvSpPr>
        <p:spPr>
          <a:xfrm>
            <a:off x="1559458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5" name="Google Shape;1725;p71"/>
          <p:cNvSpPr/>
          <p:nvPr/>
        </p:nvSpPr>
        <p:spPr>
          <a:xfrm>
            <a:off x="2566461" y="3067609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6" name="Google Shape;1726;p71"/>
          <p:cNvCxnSpPr/>
          <p:nvPr/>
        </p:nvCxnSpPr>
        <p:spPr>
          <a:xfrm>
            <a:off x="11440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7" name="Google Shape;1727;p71"/>
          <p:cNvCxnSpPr/>
          <p:nvPr/>
        </p:nvCxnSpPr>
        <p:spPr>
          <a:xfrm>
            <a:off x="21510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8" name="Google Shape;1728;p71"/>
          <p:cNvCxnSpPr/>
          <p:nvPr/>
        </p:nvCxnSpPr>
        <p:spPr>
          <a:xfrm flipH="1" rot="10800000">
            <a:off x="8482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9" name="Google Shape;1729;p71"/>
          <p:cNvCxnSpPr/>
          <p:nvPr/>
        </p:nvCxnSpPr>
        <p:spPr>
          <a:xfrm flipH="1" rot="10800000">
            <a:off x="18552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0" name="Google Shape;1730;p71"/>
          <p:cNvCxnSpPr/>
          <p:nvPr/>
        </p:nvCxnSpPr>
        <p:spPr>
          <a:xfrm flipH="1" rot="10800000">
            <a:off x="28622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p71"/>
          <p:cNvSpPr/>
          <p:nvPr/>
        </p:nvSpPr>
        <p:spPr>
          <a:xfrm>
            <a:off x="3573441" y="3067598"/>
            <a:ext cx="591600" cy="6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2" name="Google Shape;1732;p71"/>
          <p:cNvCxnSpPr/>
          <p:nvPr/>
        </p:nvCxnSpPr>
        <p:spPr>
          <a:xfrm>
            <a:off x="31580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33" name="Google Shape;1733;p71"/>
          <p:cNvCxnSpPr/>
          <p:nvPr/>
        </p:nvCxnSpPr>
        <p:spPr>
          <a:xfrm flipH="1" rot="10800000">
            <a:off x="38692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4" name="Google Shape;1734;p71"/>
          <p:cNvSpPr/>
          <p:nvPr/>
        </p:nvSpPr>
        <p:spPr>
          <a:xfrm>
            <a:off x="4819656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5" name="Google Shape;1735;p71"/>
          <p:cNvSpPr/>
          <p:nvPr/>
        </p:nvSpPr>
        <p:spPr>
          <a:xfrm>
            <a:off x="5826658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6" name="Google Shape;1736;p71"/>
          <p:cNvSpPr/>
          <p:nvPr/>
        </p:nvSpPr>
        <p:spPr>
          <a:xfrm>
            <a:off x="6833661" y="3067609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37" name="Google Shape;1737;p71"/>
          <p:cNvCxnSpPr/>
          <p:nvPr/>
        </p:nvCxnSpPr>
        <p:spPr>
          <a:xfrm>
            <a:off x="5411227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38" name="Google Shape;1738;p71"/>
          <p:cNvCxnSpPr/>
          <p:nvPr/>
        </p:nvCxnSpPr>
        <p:spPr>
          <a:xfrm>
            <a:off x="6418230" y="3382946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39" name="Google Shape;1739;p71"/>
          <p:cNvCxnSpPr/>
          <p:nvPr/>
        </p:nvCxnSpPr>
        <p:spPr>
          <a:xfrm flipH="1" rot="10800000">
            <a:off x="5115442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71"/>
          <p:cNvCxnSpPr/>
          <p:nvPr/>
        </p:nvCxnSpPr>
        <p:spPr>
          <a:xfrm flipH="1" rot="10800000">
            <a:off x="6122444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1" name="Google Shape;1741;p71"/>
          <p:cNvCxnSpPr/>
          <p:nvPr/>
        </p:nvCxnSpPr>
        <p:spPr>
          <a:xfrm flipH="1" rot="10800000">
            <a:off x="7129447" y="3708601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2" name="Google Shape;1742;p71"/>
          <p:cNvSpPr/>
          <p:nvPr/>
        </p:nvSpPr>
        <p:spPr>
          <a:xfrm>
            <a:off x="7840641" y="3067598"/>
            <a:ext cx="591600" cy="630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LSTM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3" name="Google Shape;1743;p71"/>
          <p:cNvCxnSpPr/>
          <p:nvPr/>
        </p:nvCxnSpPr>
        <p:spPr>
          <a:xfrm>
            <a:off x="7425210" y="3382934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71"/>
          <p:cNvCxnSpPr/>
          <p:nvPr/>
        </p:nvCxnSpPr>
        <p:spPr>
          <a:xfrm flipH="1" rot="10800000">
            <a:off x="8136426" y="3708589"/>
            <a:ext cx="1800" cy="23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5" name="Google Shape;1745;p71"/>
          <p:cNvCxnSpPr/>
          <p:nvPr/>
        </p:nvCxnSpPr>
        <p:spPr>
          <a:xfrm flipH="1" rot="10800000">
            <a:off x="613355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71"/>
          <p:cNvCxnSpPr/>
          <p:nvPr/>
        </p:nvCxnSpPr>
        <p:spPr>
          <a:xfrm flipH="1" rot="10800000">
            <a:off x="7110737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71"/>
          <p:cNvCxnSpPr/>
          <p:nvPr/>
        </p:nvCxnSpPr>
        <p:spPr>
          <a:xfrm flipH="1" rot="10800000">
            <a:off x="8157715" y="2858211"/>
            <a:ext cx="1500" cy="20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8" name="Google Shape;1748;p71"/>
          <p:cNvCxnSpPr>
            <a:stCxn id="1731" idx="3"/>
          </p:cNvCxnSpPr>
          <p:nvPr/>
        </p:nvCxnSpPr>
        <p:spPr>
          <a:xfrm>
            <a:off x="4165041" y="3382898"/>
            <a:ext cx="649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49" name="Google Shape;1749;p71"/>
          <p:cNvSpPr/>
          <p:nvPr/>
        </p:nvSpPr>
        <p:spPr>
          <a:xfrm>
            <a:off x="592900" y="1878750"/>
            <a:ext cx="540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0" name="Google Shape;1750;p71"/>
          <p:cNvSpPr/>
          <p:nvPr/>
        </p:nvSpPr>
        <p:spPr>
          <a:xfrm>
            <a:off x="1562500" y="1878750"/>
            <a:ext cx="5400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0.3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1" name="Google Shape;1751;p71"/>
          <p:cNvSpPr/>
          <p:nvPr/>
        </p:nvSpPr>
        <p:spPr>
          <a:xfrm>
            <a:off x="2574100" y="1878750"/>
            <a:ext cx="6495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2" name="Google Shape;1752;p71"/>
          <p:cNvSpPr/>
          <p:nvPr/>
        </p:nvSpPr>
        <p:spPr>
          <a:xfrm>
            <a:off x="3564700" y="1878750"/>
            <a:ext cx="591600" cy="232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0.7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3" name="Google Shape;1753;p71"/>
          <p:cNvSpPr/>
          <p:nvPr/>
        </p:nvSpPr>
        <p:spPr>
          <a:xfrm>
            <a:off x="1309525" y="924700"/>
            <a:ext cx="2098500" cy="392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Context Vector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4" name="Google Shape;1754;p71"/>
          <p:cNvCxnSpPr>
            <a:stCxn id="1749" idx="0"/>
          </p:cNvCxnSpPr>
          <p:nvPr/>
        </p:nvCxnSpPr>
        <p:spPr>
          <a:xfrm flipH="1" rot="10800000">
            <a:off x="862900" y="1334550"/>
            <a:ext cx="5367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55" name="Google Shape;1755;p71"/>
          <p:cNvCxnSpPr>
            <a:stCxn id="1723" idx="0"/>
          </p:cNvCxnSpPr>
          <p:nvPr/>
        </p:nvCxnSpPr>
        <p:spPr>
          <a:xfrm flipH="1" rot="10800000">
            <a:off x="848256" y="1323709"/>
            <a:ext cx="573300" cy="17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56" name="Google Shape;1756;p71"/>
          <p:cNvCxnSpPr>
            <a:stCxn id="1750" idx="0"/>
            <a:endCxn id="1753" idx="2"/>
          </p:cNvCxnSpPr>
          <p:nvPr/>
        </p:nvCxnSpPr>
        <p:spPr>
          <a:xfrm flipH="1" rot="10800000">
            <a:off x="1832500" y="1316850"/>
            <a:ext cx="526200" cy="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57" name="Google Shape;1757;p71"/>
          <p:cNvCxnSpPr>
            <a:stCxn id="1724" idx="0"/>
            <a:endCxn id="1753" idx="2"/>
          </p:cNvCxnSpPr>
          <p:nvPr/>
        </p:nvCxnSpPr>
        <p:spPr>
          <a:xfrm flipH="1" rot="10800000">
            <a:off x="1855258" y="1316809"/>
            <a:ext cx="503400" cy="17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58" name="Google Shape;1758;p71"/>
          <p:cNvCxnSpPr>
            <a:stCxn id="1751" idx="0"/>
            <a:endCxn id="1753" idx="2"/>
          </p:cNvCxnSpPr>
          <p:nvPr/>
        </p:nvCxnSpPr>
        <p:spPr>
          <a:xfrm rot="10800000">
            <a:off x="2358850" y="1316850"/>
            <a:ext cx="540000" cy="5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59" name="Google Shape;1759;p71"/>
          <p:cNvCxnSpPr>
            <a:stCxn id="1725" idx="0"/>
            <a:endCxn id="1753" idx="2"/>
          </p:cNvCxnSpPr>
          <p:nvPr/>
        </p:nvCxnSpPr>
        <p:spPr>
          <a:xfrm rot="10800000">
            <a:off x="2358861" y="1316809"/>
            <a:ext cx="503400" cy="175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60" name="Google Shape;1760;p71"/>
          <p:cNvCxnSpPr>
            <a:stCxn id="1752" idx="0"/>
          </p:cNvCxnSpPr>
          <p:nvPr/>
        </p:nvCxnSpPr>
        <p:spPr>
          <a:xfrm rot="10800000">
            <a:off x="3150700" y="1334550"/>
            <a:ext cx="709800" cy="5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61" name="Google Shape;1761;p71"/>
          <p:cNvCxnSpPr>
            <a:stCxn id="1731" idx="0"/>
          </p:cNvCxnSpPr>
          <p:nvPr/>
        </p:nvCxnSpPr>
        <p:spPr>
          <a:xfrm rot="10800000">
            <a:off x="3103341" y="1334798"/>
            <a:ext cx="765900" cy="17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762" name="Google Shape;1762;p71"/>
          <p:cNvSpPr txBox="1"/>
          <p:nvPr/>
        </p:nvSpPr>
        <p:spPr>
          <a:xfrm>
            <a:off x="4723825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d1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3" name="Google Shape;1763;p71"/>
          <p:cNvSpPr txBox="1"/>
          <p:nvPr/>
        </p:nvSpPr>
        <p:spPr>
          <a:xfrm>
            <a:off x="575875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d2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4" name="Google Shape;1764;p71"/>
          <p:cNvSpPr txBox="1"/>
          <p:nvPr/>
        </p:nvSpPr>
        <p:spPr>
          <a:xfrm>
            <a:off x="6735933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d3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5" name="Google Shape;1765;p71"/>
          <p:cNvSpPr txBox="1"/>
          <p:nvPr/>
        </p:nvSpPr>
        <p:spPr>
          <a:xfrm>
            <a:off x="7782911" y="2497050"/>
            <a:ext cx="69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dm</a:t>
            </a:r>
            <a:endParaRPr baseline="-25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6" name="Google Shape;17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99" y="1809750"/>
            <a:ext cx="289547" cy="3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413" y="421400"/>
            <a:ext cx="1254727" cy="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71"/>
          <p:cNvSpPr txBox="1"/>
          <p:nvPr/>
        </p:nvSpPr>
        <p:spPr>
          <a:xfrm>
            <a:off x="552449" y="3938600"/>
            <a:ext cx="591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Where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9" name="Google Shape;1769;p71"/>
          <p:cNvSpPr txBox="1"/>
          <p:nvPr/>
        </p:nvSpPr>
        <p:spPr>
          <a:xfrm>
            <a:off x="1606834" y="4432517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0" name="Google Shape;1770;p71"/>
          <p:cNvSpPr txBox="1"/>
          <p:nvPr/>
        </p:nvSpPr>
        <p:spPr>
          <a:xfrm>
            <a:off x="1586519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did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1" name="Google Shape;1771;p71"/>
          <p:cNvSpPr txBox="1"/>
          <p:nvPr/>
        </p:nvSpPr>
        <p:spPr>
          <a:xfrm>
            <a:off x="2598609" y="39619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you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2" name="Google Shape;1772;p71"/>
          <p:cNvSpPr txBox="1"/>
          <p:nvPr/>
        </p:nvSpPr>
        <p:spPr>
          <a:xfrm>
            <a:off x="3610677" y="39386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3" name="Google Shape;1773;p71"/>
          <p:cNvSpPr txBox="1"/>
          <p:nvPr/>
        </p:nvSpPr>
        <p:spPr>
          <a:xfrm>
            <a:off x="5874034" y="4416092"/>
            <a:ext cx="15039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4" name="Google Shape;1774;p71"/>
          <p:cNvSpPr txBox="1"/>
          <p:nvPr/>
        </p:nvSpPr>
        <p:spPr>
          <a:xfrm>
            <a:off x="5853719" y="4014810"/>
            <a:ext cx="519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5" name="Google Shape;1775;p71"/>
          <p:cNvSpPr txBox="1"/>
          <p:nvPr/>
        </p:nvSpPr>
        <p:spPr>
          <a:xfrm>
            <a:off x="6731095" y="4014800"/>
            <a:ext cx="7884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6" name="Google Shape;1776;p71"/>
          <p:cNvSpPr txBox="1"/>
          <p:nvPr/>
        </p:nvSpPr>
        <p:spPr>
          <a:xfrm>
            <a:off x="7782900" y="4014800"/>
            <a:ext cx="693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Panipat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7" name="Google Shape;1777;p71"/>
          <p:cNvSpPr txBox="1"/>
          <p:nvPr/>
        </p:nvSpPr>
        <p:spPr>
          <a:xfrm>
            <a:off x="4790703" y="4014800"/>
            <a:ext cx="649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71"/>
          <p:cNvSpPr/>
          <p:nvPr/>
        </p:nvSpPr>
        <p:spPr>
          <a:xfrm>
            <a:off x="5562600" y="1771200"/>
            <a:ext cx="944700" cy="3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Concat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9" name="Google Shape;1779;p71"/>
          <p:cNvCxnSpPr>
            <a:stCxn id="1753" idx="3"/>
            <a:endCxn id="1778" idx="1"/>
          </p:cNvCxnSpPr>
          <p:nvPr/>
        </p:nvCxnSpPr>
        <p:spPr>
          <a:xfrm>
            <a:off x="3408025" y="1120750"/>
            <a:ext cx="21546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0" name="Google Shape;1780;p71"/>
          <p:cNvCxnSpPr>
            <a:stCxn id="1763" idx="0"/>
            <a:endCxn id="1778" idx="2"/>
          </p:cNvCxnSpPr>
          <p:nvPr/>
        </p:nvCxnSpPr>
        <p:spPr>
          <a:xfrm rot="10800000">
            <a:off x="6034903" y="2163450"/>
            <a:ext cx="70800" cy="3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1" name="Google Shape;1781;p71"/>
          <p:cNvSpPr/>
          <p:nvPr/>
        </p:nvSpPr>
        <p:spPr>
          <a:xfrm>
            <a:off x="5562600" y="1223150"/>
            <a:ext cx="944700" cy="31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2" name="Google Shape;1782;p71"/>
          <p:cNvCxnSpPr>
            <a:stCxn id="1778" idx="0"/>
            <a:endCxn id="1781" idx="2"/>
          </p:cNvCxnSpPr>
          <p:nvPr/>
        </p:nvCxnSpPr>
        <p:spPr>
          <a:xfrm rot="10800000">
            <a:off x="6034950" y="154260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3" name="Google Shape;1783;p71"/>
          <p:cNvSpPr/>
          <p:nvPr/>
        </p:nvSpPr>
        <p:spPr>
          <a:xfrm>
            <a:off x="5435250" y="551600"/>
            <a:ext cx="1199400" cy="392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FC layer with Softmax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71"/>
          <p:cNvSpPr txBox="1"/>
          <p:nvPr/>
        </p:nvSpPr>
        <p:spPr>
          <a:xfrm>
            <a:off x="5417725" y="95000"/>
            <a:ext cx="1199400" cy="217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studied</a:t>
            </a:r>
            <a:endParaRPr baseline="-25000"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85" name="Google Shape;1785;p71"/>
          <p:cNvCxnSpPr>
            <a:stCxn id="1781" idx="0"/>
            <a:endCxn id="1783" idx="2"/>
          </p:cNvCxnSpPr>
          <p:nvPr/>
        </p:nvCxnSpPr>
        <p:spPr>
          <a:xfrm rot="10800000">
            <a:off x="6034950" y="943550"/>
            <a:ext cx="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6" name="Google Shape;1786;p71"/>
          <p:cNvCxnSpPr>
            <a:stCxn id="1783" idx="0"/>
            <a:endCxn id="1784" idx="2"/>
          </p:cNvCxnSpPr>
          <p:nvPr/>
        </p:nvCxnSpPr>
        <p:spPr>
          <a:xfrm rot="10800000">
            <a:off x="6017550" y="312500"/>
            <a:ext cx="17400" cy="2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7" name="Google Shape;1787;p71"/>
          <p:cNvSpPr txBox="1"/>
          <p:nvPr/>
        </p:nvSpPr>
        <p:spPr>
          <a:xfrm>
            <a:off x="6868300" y="941200"/>
            <a:ext cx="788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attention vector</a:t>
            </a:r>
            <a:endParaRPr baseline="-25000"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8" name="Google Shape;1788;p71"/>
          <p:cNvCxnSpPr>
            <a:stCxn id="1787" idx="1"/>
          </p:cNvCxnSpPr>
          <p:nvPr/>
        </p:nvCxnSpPr>
        <p:spPr>
          <a:xfrm rot="10800000">
            <a:off x="6242800" y="1095850"/>
            <a:ext cx="6255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/>
        </p:nvSpPr>
        <p:spPr>
          <a:xfrm>
            <a:off x="1879800" y="1539750"/>
            <a:ext cx="5592300" cy="17475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tantia"/>
                <a:ea typeface="Constantia"/>
                <a:cs typeface="Constantia"/>
                <a:sym typeface="Constantia"/>
              </a:rPr>
              <a:t>….</a:t>
            </a:r>
            <a:endParaRPr b="1" sz="1200"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model.add(</a:t>
            </a:r>
            <a:r>
              <a:rPr lang="en" sz="1200">
                <a:latin typeface="Constantia"/>
                <a:ea typeface="Constantia"/>
                <a:cs typeface="Constantia"/>
                <a:sym typeface="Constantia"/>
              </a:rPr>
              <a:t>LSTM(256, </a:t>
            </a:r>
            <a:r>
              <a:rPr b="1" lang="en" sz="1200">
                <a:latin typeface="Constantia"/>
                <a:ea typeface="Constantia"/>
                <a:cs typeface="Constantia"/>
                <a:sym typeface="Constantia"/>
              </a:rPr>
              <a:t>return_sequences=True))</a:t>
            </a:r>
            <a:endParaRPr b="1" sz="1200"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model.add(LSTM(256, </a:t>
            </a:r>
            <a:r>
              <a:rPr b="1" lang="en" sz="12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return_sequences=True))</a:t>
            </a:r>
            <a:endParaRPr b="1" sz="12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model.add(LSTM(256, </a:t>
            </a:r>
            <a:r>
              <a:rPr b="1" lang="en" sz="12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return_sequences=True))</a:t>
            </a:r>
            <a:endParaRPr b="1" sz="12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model.add(LSTM(256</a:t>
            </a:r>
            <a:r>
              <a:rPr b="1" lang="en" sz="12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))</a:t>
            </a:r>
            <a:endParaRPr b="1" sz="12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….</a:t>
            </a:r>
            <a:endParaRPr b="1" sz="12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2050200" y="3382975"/>
            <a:ext cx="5043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Implementing in Keras - 4 stacked LSTMs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72"/>
          <p:cNvSpPr txBox="1"/>
          <p:nvPr/>
        </p:nvSpPr>
        <p:spPr>
          <a:xfrm>
            <a:off x="1189050" y="3207950"/>
            <a:ext cx="6765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Repeat these steps to predict all output words using attention!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4" name="Google Shape;17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754" y="924350"/>
            <a:ext cx="2114499" cy="210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73"/>
          <p:cNvSpPr txBox="1"/>
          <p:nvPr/>
        </p:nvSpPr>
        <p:spPr>
          <a:xfrm>
            <a:off x="1016075" y="2155575"/>
            <a:ext cx="72558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Global </a:t>
            </a:r>
            <a:r>
              <a:rPr lang="en" sz="3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Attention</a:t>
            </a:r>
            <a:endParaRPr sz="3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Effective Approaches to Attention-based Neural Machine Translation</a:t>
            </a:r>
            <a:r>
              <a:rPr i="1"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i="1"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Minh-Thang Luong, et al.</a:t>
            </a:r>
            <a:endParaRPr sz="10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4" name="Google Shape;18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2425"/>
            <a:ext cx="8839200" cy="1779197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74"/>
          <p:cNvSpPr txBox="1"/>
          <p:nvPr/>
        </p:nvSpPr>
        <p:spPr>
          <a:xfrm>
            <a:off x="152400" y="3337875"/>
            <a:ext cx="88392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Seq2Seq model with Attention for image captioning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Show, attend and tell: Neural image caption generation with visual attention</a:t>
            </a:r>
            <a:b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K. Xu, J. Ba, R. Kiros, K. Cho, A. Courville, R. Salakhutdinov, R.S. Zemel, Y. Bengio.</a:t>
            </a:r>
            <a:b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arXiv preprint arXiv:1502.03044, Vol 2(3), pp. 5. CoRR. 2015.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75"/>
          <p:cNvSpPr txBox="1"/>
          <p:nvPr/>
        </p:nvSpPr>
        <p:spPr>
          <a:xfrm>
            <a:off x="5218850" y="2168550"/>
            <a:ext cx="23664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Implementing Attention!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1" name="Google Shape;18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76"/>
          <p:cNvSpPr txBox="1"/>
          <p:nvPr/>
        </p:nvSpPr>
        <p:spPr>
          <a:xfrm>
            <a:off x="1842277" y="2358000"/>
            <a:ext cx="6309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Data Preprocessing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274E1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No Change</a:t>
            </a:r>
            <a:endParaRPr sz="3600">
              <a:solidFill>
                <a:srgbClr val="274E1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/>
        </p:nvSpPr>
        <p:spPr>
          <a:xfrm>
            <a:off x="944094" y="34248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Bidirectional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 LSTM </a:t>
            </a:r>
            <a:endParaRPr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875" y="928350"/>
            <a:ext cx="2340246" cy="20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/>
          <p:nvPr/>
        </p:nvSpPr>
        <p:spPr>
          <a:xfrm>
            <a:off x="2846750" y="1934725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Encoder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5970950" y="1934725"/>
            <a:ext cx="2102700" cy="1338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Decoder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1" name="Google Shape;231;p20"/>
          <p:cNvCxnSpPr>
            <a:stCxn id="229" idx="3"/>
            <a:endCxn id="230" idx="1"/>
          </p:cNvCxnSpPr>
          <p:nvPr/>
        </p:nvCxnSpPr>
        <p:spPr>
          <a:xfrm>
            <a:off x="4949450" y="2603875"/>
            <a:ext cx="1021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0"/>
          <p:cNvSpPr/>
          <p:nvPr/>
        </p:nvSpPr>
        <p:spPr>
          <a:xfrm>
            <a:off x="977450" y="2170225"/>
            <a:ext cx="955800" cy="867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Padded Input Sequences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20"/>
          <p:cNvCxnSpPr>
            <a:stCxn id="232" idx="3"/>
            <a:endCxn id="229" idx="1"/>
          </p:cNvCxnSpPr>
          <p:nvPr/>
        </p:nvCxnSpPr>
        <p:spPr>
          <a:xfrm>
            <a:off x="1933250" y="2603875"/>
            <a:ext cx="913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0"/>
          <p:cNvSpPr/>
          <p:nvPr/>
        </p:nvSpPr>
        <p:spPr>
          <a:xfrm>
            <a:off x="6479000" y="37423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Padded Target Sequences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5" name="Google Shape;235;p20"/>
          <p:cNvCxnSpPr>
            <a:stCxn id="234" idx="0"/>
            <a:endCxn id="230" idx="2"/>
          </p:cNvCxnSpPr>
          <p:nvPr/>
        </p:nvCxnSpPr>
        <p:spPr>
          <a:xfrm rot="10800000">
            <a:off x="7022300" y="3273175"/>
            <a:ext cx="0" cy="469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0"/>
          <p:cNvSpPr/>
          <p:nvPr/>
        </p:nvSpPr>
        <p:spPr>
          <a:xfrm>
            <a:off x="6479000" y="541975"/>
            <a:ext cx="1086600" cy="917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Target Words (Shifted by one time step)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20"/>
          <p:cNvCxnSpPr/>
          <p:nvPr/>
        </p:nvCxnSpPr>
        <p:spPr>
          <a:xfrm rot="10800000">
            <a:off x="7022300" y="1444075"/>
            <a:ext cx="0" cy="46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0"/>
          <p:cNvSpPr txBox="1"/>
          <p:nvPr/>
        </p:nvSpPr>
        <p:spPr>
          <a:xfrm>
            <a:off x="4949450" y="2603875"/>
            <a:ext cx="955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Sentence Embedding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909500" y="3920725"/>
            <a:ext cx="48465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Memory of words at the 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beginning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may not be as strong as words near the 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4160800" y="2979475"/>
            <a:ext cx="1264955" cy="1133792"/>
          </a:xfrm>
          <a:custGeom>
            <a:rect b="b" l="l" r="r" t="t"/>
            <a:pathLst>
              <a:path extrusionOk="0" h="45162" w="52690">
                <a:moveTo>
                  <a:pt x="0" y="45162"/>
                </a:moveTo>
                <a:cubicBezTo>
                  <a:pt x="6551" y="41956"/>
                  <a:pt x="30526" y="33453"/>
                  <a:pt x="39308" y="25926"/>
                </a:cubicBezTo>
                <a:cubicBezTo>
                  <a:pt x="48090" y="18399"/>
                  <a:pt x="50460" y="4321"/>
                  <a:pt x="5269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/>
          <p:nvPr/>
        </p:nvSpPr>
        <p:spPr>
          <a:xfrm>
            <a:off x="2200675" y="2435598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3229184" y="2435598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4257692" y="2435598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5286201" y="2435598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21"/>
          <p:cNvCxnSpPr>
            <a:endCxn id="246" idx="1"/>
          </p:cNvCxnSpPr>
          <p:nvPr/>
        </p:nvCxnSpPr>
        <p:spPr>
          <a:xfrm flipH="1" rot="10800000">
            <a:off x="2826284" y="2649048"/>
            <a:ext cx="4029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0" name="Google Shape;250;p21"/>
          <p:cNvCxnSpPr>
            <a:endCxn id="247" idx="1"/>
          </p:cNvCxnSpPr>
          <p:nvPr/>
        </p:nvCxnSpPr>
        <p:spPr>
          <a:xfrm flipH="1" rot="10800000">
            <a:off x="3849392" y="2649048"/>
            <a:ext cx="4083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1" name="Google Shape;251;p21"/>
          <p:cNvCxnSpPr>
            <a:endCxn id="248" idx="1"/>
          </p:cNvCxnSpPr>
          <p:nvPr/>
        </p:nvCxnSpPr>
        <p:spPr>
          <a:xfrm flipH="1" rot="10800000">
            <a:off x="4872501" y="2649048"/>
            <a:ext cx="4137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2" name="Google Shape;252;p21"/>
          <p:cNvCxnSpPr/>
          <p:nvPr/>
        </p:nvCxnSpPr>
        <p:spPr>
          <a:xfrm flipH="1" rot="10800000">
            <a:off x="2503363" y="2870563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1"/>
          <p:cNvSpPr txBox="1"/>
          <p:nvPr/>
        </p:nvSpPr>
        <p:spPr>
          <a:xfrm>
            <a:off x="2310646" y="3126422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4" name="Google Shape;254;p21"/>
          <p:cNvCxnSpPr/>
          <p:nvPr/>
        </p:nvCxnSpPr>
        <p:spPr>
          <a:xfrm flipH="1" rot="10800000">
            <a:off x="3450321" y="2870563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1"/>
          <p:cNvCxnSpPr/>
          <p:nvPr/>
        </p:nvCxnSpPr>
        <p:spPr>
          <a:xfrm flipH="1" rot="10800000">
            <a:off x="4549679" y="2870563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1"/>
          <p:cNvCxnSpPr/>
          <p:nvPr/>
        </p:nvCxnSpPr>
        <p:spPr>
          <a:xfrm flipH="1" rot="10800000">
            <a:off x="5572837" y="2870563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1"/>
          <p:cNvSpPr/>
          <p:nvPr/>
        </p:nvSpPr>
        <p:spPr>
          <a:xfrm>
            <a:off x="6314726" y="2441097"/>
            <a:ext cx="604200" cy="42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8" name="Google Shape;258;p21"/>
          <p:cNvCxnSpPr>
            <a:endCxn id="257" idx="1"/>
          </p:cNvCxnSpPr>
          <p:nvPr/>
        </p:nvCxnSpPr>
        <p:spPr>
          <a:xfrm flipH="1" rot="10800000">
            <a:off x="5895626" y="2654547"/>
            <a:ext cx="419100" cy="1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59" name="Google Shape;259;p21"/>
          <p:cNvCxnSpPr/>
          <p:nvPr/>
        </p:nvCxnSpPr>
        <p:spPr>
          <a:xfrm flipH="1" rot="10800000">
            <a:off x="6596012" y="2879600"/>
            <a:ext cx="2100" cy="258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1"/>
          <p:cNvSpPr txBox="1"/>
          <p:nvPr/>
        </p:nvSpPr>
        <p:spPr>
          <a:xfrm>
            <a:off x="3343950" y="558525"/>
            <a:ext cx="24561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Bidirectional LSTMs</a:t>
            </a:r>
            <a:endParaRPr b="1"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3085425" y="31264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4228425" y="31264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swim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5219025" y="31264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very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6285825" y="31264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well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21"/>
          <p:cNvSpPr/>
          <p:nvPr/>
        </p:nvSpPr>
        <p:spPr>
          <a:xfrm>
            <a:off x="2200675" y="1673598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1"/>
          <p:cNvSpPr/>
          <p:nvPr/>
        </p:nvSpPr>
        <p:spPr>
          <a:xfrm>
            <a:off x="3229184" y="1673598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4257692" y="1673598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5286201" y="1673598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9" name="Google Shape;269;p21"/>
          <p:cNvCxnSpPr/>
          <p:nvPr/>
        </p:nvCxnSpPr>
        <p:spPr>
          <a:xfrm>
            <a:off x="2804875" y="1915484"/>
            <a:ext cx="405300" cy="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70" name="Google Shape;270;p21"/>
          <p:cNvCxnSpPr/>
          <p:nvPr/>
        </p:nvCxnSpPr>
        <p:spPr>
          <a:xfrm>
            <a:off x="3834263" y="1915484"/>
            <a:ext cx="410700" cy="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71" name="Google Shape;271;p21"/>
          <p:cNvCxnSpPr/>
          <p:nvPr/>
        </p:nvCxnSpPr>
        <p:spPr>
          <a:xfrm>
            <a:off x="4863650" y="1915484"/>
            <a:ext cx="416100" cy="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72" name="Google Shape;272;p21"/>
          <p:cNvSpPr/>
          <p:nvPr/>
        </p:nvSpPr>
        <p:spPr>
          <a:xfrm>
            <a:off x="6314726" y="1679097"/>
            <a:ext cx="604200" cy="4269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21"/>
          <p:cNvCxnSpPr/>
          <p:nvPr/>
        </p:nvCxnSpPr>
        <p:spPr>
          <a:xfrm>
            <a:off x="5893054" y="1910406"/>
            <a:ext cx="421800" cy="8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74" name="Google Shape;274;p21"/>
          <p:cNvSpPr txBox="1"/>
          <p:nvPr/>
        </p:nvSpPr>
        <p:spPr>
          <a:xfrm>
            <a:off x="2310650" y="3911500"/>
            <a:ext cx="5038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can use two LSTMs. 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Data for one LSTM gets fed in forward direction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while for other LSTM, data is fed in reverse direction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... for </a:t>
            </a: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better learning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2310646" y="1450022"/>
            <a:ext cx="385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3085425" y="14500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can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4228425" y="14500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swim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5219025" y="14500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very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1"/>
          <p:cNvSpPr txBox="1"/>
          <p:nvPr/>
        </p:nvSpPr>
        <p:spPr>
          <a:xfrm>
            <a:off x="6285825" y="1450025"/>
            <a:ext cx="68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well</a:t>
            </a:r>
            <a:endParaRPr baseline="-25000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